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4" r:id="rId1"/>
  </p:sldMasterIdLst>
  <p:notesMasterIdLst>
    <p:notesMasterId r:id="rId23"/>
  </p:notesMasterIdLst>
  <p:handoutMasterIdLst>
    <p:handoutMasterId r:id="rId24"/>
  </p:handoutMasterIdLst>
  <p:sldIdLst>
    <p:sldId id="269" r:id="rId2"/>
    <p:sldId id="350" r:id="rId3"/>
    <p:sldId id="402" r:id="rId4"/>
    <p:sldId id="351" r:id="rId5"/>
    <p:sldId id="353" r:id="rId6"/>
    <p:sldId id="354" r:id="rId7"/>
    <p:sldId id="579" r:id="rId8"/>
    <p:sldId id="691" r:id="rId9"/>
    <p:sldId id="692" r:id="rId10"/>
    <p:sldId id="404" r:id="rId11"/>
    <p:sldId id="405" r:id="rId12"/>
    <p:sldId id="694" r:id="rId13"/>
    <p:sldId id="693" r:id="rId14"/>
    <p:sldId id="412" r:id="rId15"/>
    <p:sldId id="695" r:id="rId16"/>
    <p:sldId id="697" r:id="rId17"/>
    <p:sldId id="698" r:id="rId18"/>
    <p:sldId id="699" r:id="rId19"/>
    <p:sldId id="414" r:id="rId20"/>
    <p:sldId id="700" r:id="rId21"/>
    <p:sldId id="343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93" autoAdjust="0"/>
    <p:restoredTop sz="96842"/>
  </p:normalViewPr>
  <p:slideViewPr>
    <p:cSldViewPr snapToGrid="0">
      <p:cViewPr>
        <p:scale>
          <a:sx n="138" d="100"/>
          <a:sy n="138" d="100"/>
        </p:scale>
        <p:origin x="464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2024. 7. 30.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2024. 7. 30.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548D0-7B04-704E-AEA7-A1615DC17B1D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07EEA5-A9A6-31EB-D985-D4C1F54FCA9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239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BBE9AD-418A-C0BA-C746-3709786CFFA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768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78E546EC-8408-D64A-67C2-6F4882A7B4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63296B1C-336A-1C36-9E6A-113B7900F8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3064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603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C9AD576C-503C-EC66-4144-8FFAFD90C9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D4BB754C-9575-3D50-7CA2-3452C46AC0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571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  <p:sldLayoutId id="2147483670" r:id="rId4"/>
    <p:sldLayoutId id="2147483671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21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8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37195B-6C10-1A40-A508-E59D4E638A35}"/>
              </a:ext>
            </a:extLst>
          </p:cNvPr>
          <p:cNvSpPr txBox="1"/>
          <p:nvPr/>
        </p:nvSpPr>
        <p:spPr>
          <a:xfrm>
            <a:off x="1847497" y="2220412"/>
            <a:ext cx="849700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ko-Kore-KR" sz="4400" b="1" dirty="0">
                <a:solidFill>
                  <a:schemeClr val="accent5">
                    <a:lumMod val="75000"/>
                  </a:schemeClr>
                </a:solidFill>
                <a:effectLst/>
                <a:latin typeface="NimbusRomNo9L"/>
              </a:rPr>
              <a:t>Depth Optimized Quantum Circuits </a:t>
            </a:r>
          </a:p>
          <a:p>
            <a:pPr algn="ctr"/>
            <a:r>
              <a:rPr lang="en" altLang="ko-Kore-KR" sz="4400" b="1" dirty="0">
                <a:solidFill>
                  <a:schemeClr val="accent5">
                    <a:lumMod val="75000"/>
                  </a:schemeClr>
                </a:solidFill>
                <a:effectLst/>
                <a:latin typeface="NimbusRomNo9L"/>
              </a:rPr>
              <a:t>for HIGHT and LEA </a:t>
            </a:r>
            <a:endParaRPr lang="en" altLang="ko-Kore-KR" sz="4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BC88D-9255-1F48-A49C-613C471F491F}"/>
              </a:ext>
            </a:extLst>
          </p:cNvPr>
          <p:cNvSpPr txBox="1"/>
          <p:nvPr/>
        </p:nvSpPr>
        <p:spPr>
          <a:xfrm>
            <a:off x="1970348" y="4185246"/>
            <a:ext cx="82513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b="1" dirty="0" err="1"/>
              <a:t>Kyungbae</a:t>
            </a:r>
            <a:r>
              <a:rPr kumimoji="1" lang="en-US" altLang="ko-KR" sz="2500" b="1" dirty="0"/>
              <a:t> Jang</a:t>
            </a:r>
            <a:r>
              <a:rPr kumimoji="1" lang="en-US" altLang="ko-KR" sz="2500" dirty="0"/>
              <a:t>, Yujin Oh, </a:t>
            </a:r>
            <a:r>
              <a:rPr kumimoji="1" lang="en-US" altLang="ko-KR" sz="2500" dirty="0" err="1"/>
              <a:t>Minwoo</a:t>
            </a:r>
            <a:r>
              <a:rPr kumimoji="1" lang="en-US" altLang="ko-KR" sz="2500" dirty="0"/>
              <a:t> Lee, </a:t>
            </a:r>
            <a:r>
              <a:rPr kumimoji="1" lang="en-US" altLang="ko-KR" sz="2500" dirty="0" err="1"/>
              <a:t>Dukyoung</a:t>
            </a:r>
            <a:r>
              <a:rPr kumimoji="1" lang="en-US" altLang="ko-KR" sz="2500" dirty="0"/>
              <a:t> Kim, </a:t>
            </a:r>
            <a:r>
              <a:rPr kumimoji="1" lang="en-US" altLang="ko-KR" sz="2500" b="1" dirty="0">
                <a:solidFill>
                  <a:schemeClr val="accent5">
                    <a:lumMod val="75000"/>
                  </a:schemeClr>
                </a:solidFill>
              </a:rPr>
              <a:t>Hwajeong Seo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658C9-D7DE-FD6D-68EB-F9976F70F42B}"/>
              </a:ext>
            </a:extLst>
          </p:cNvPr>
          <p:cNvSpPr txBox="1"/>
          <p:nvPr/>
        </p:nvSpPr>
        <p:spPr>
          <a:xfrm>
            <a:off x="4507345" y="5195972"/>
            <a:ext cx="3177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https://youtu.be/jjuplL3kvVY</a:t>
            </a:r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4FB1E06-B9B3-6BC7-A35D-7BE37500A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 dirty="0"/>
              <a:t>Basic Quantum Gates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8CDD1-8987-7AA7-8EE3-0737BAC23CF6}"/>
              </a:ext>
            </a:extLst>
          </p:cNvPr>
          <p:cNvSpPr txBox="1"/>
          <p:nvPr/>
        </p:nvSpPr>
        <p:spPr>
          <a:xfrm>
            <a:off x="411920" y="1221446"/>
            <a:ext cx="790953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>
                <a:solidFill>
                  <a:schemeClr val="accent5">
                    <a:lumMod val="75000"/>
                  </a:schemeClr>
                </a:solidFill>
              </a:rPr>
              <a:t>The NOT (X) gate</a:t>
            </a:r>
            <a:r>
              <a:rPr kumimoji="1" lang="en-US" altLang="ko-Kore-KR" sz="2400" b="1" dirty="0"/>
              <a:t> </a:t>
            </a:r>
            <a:r>
              <a:rPr kumimoji="1" lang="en-US" altLang="ko-Kore-KR" sz="2400" dirty="0"/>
              <a:t>replaces </a:t>
            </a:r>
            <a:r>
              <a:rPr kumimoji="1" lang="en-US" altLang="ko-Kore-KR" sz="2400" b="1" dirty="0"/>
              <a:t>classical NOT operation</a:t>
            </a:r>
            <a:r>
              <a:rPr kumimoji="1" lang="en-US" altLang="ko-Kore-KR" sz="2400" dirty="0"/>
              <a:t> </a:t>
            </a:r>
            <a:endParaRPr kumimoji="1" lang="en-US" altLang="ko-Kore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>
                <a:solidFill>
                  <a:schemeClr val="accent5">
                    <a:lumMod val="75000"/>
                  </a:schemeClr>
                </a:solidFill>
              </a:rPr>
              <a:t>The CNOT gate</a:t>
            </a:r>
            <a:r>
              <a:rPr kumimoji="1" lang="en-US" altLang="ko-Kore-KR" sz="2400" b="1" dirty="0"/>
              <a:t> </a:t>
            </a:r>
            <a:r>
              <a:rPr kumimoji="1" lang="en-US" altLang="ko-Kore-KR" sz="2400" dirty="0"/>
              <a:t>replaces </a:t>
            </a:r>
            <a:r>
              <a:rPr kumimoji="1" lang="en-US" altLang="ko-Kore-KR" sz="2400" b="1" dirty="0"/>
              <a:t>classical XOR operation</a:t>
            </a:r>
            <a:r>
              <a:rPr kumimoji="1" lang="en-US" altLang="ko-Kore-KR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>
                <a:solidFill>
                  <a:schemeClr val="accent5">
                    <a:lumMod val="75000"/>
                  </a:schemeClr>
                </a:solidFill>
              </a:rPr>
              <a:t>The Toffoli gate</a:t>
            </a:r>
            <a:r>
              <a:rPr kumimoji="1" lang="en-US" altLang="ko-Kore-KR" sz="2400" b="1" dirty="0"/>
              <a:t> </a:t>
            </a:r>
            <a:r>
              <a:rPr kumimoji="1" lang="en-US" altLang="ko-Kore-KR" sz="2400" dirty="0"/>
              <a:t>replaces </a:t>
            </a:r>
            <a:r>
              <a:rPr kumimoji="1" lang="en-US" altLang="ko-Kore-KR" sz="2400" b="1" dirty="0"/>
              <a:t>classical AND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96E5C7-E48C-9773-93CD-BCF0352B2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10" y="2626306"/>
            <a:ext cx="11379570" cy="210139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1A6EC3-08DB-2431-1B55-10A101C65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3666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4FB1E06-B9B3-6BC7-A35D-7BE37500A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 dirty="0"/>
              <a:t>Toffoli gate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8CDD1-8987-7AA7-8EE3-0737BAC23CF6}"/>
              </a:ext>
            </a:extLst>
          </p:cNvPr>
          <p:cNvSpPr txBox="1"/>
          <p:nvPr/>
        </p:nvSpPr>
        <p:spPr>
          <a:xfrm>
            <a:off x="411920" y="1229912"/>
            <a:ext cx="1162388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600" b="1" dirty="0"/>
              <a:t>Actually, the Toffoli gates are </a:t>
            </a:r>
            <a:r>
              <a:rPr kumimoji="1" lang="en-US" altLang="ko-Kore-KR" sz="2600" b="1" dirty="0">
                <a:solidFill>
                  <a:srgbClr val="FF0000"/>
                </a:solidFill>
              </a:rPr>
              <a:t>more complex </a:t>
            </a:r>
            <a:r>
              <a:rPr kumimoji="1" lang="en-US" altLang="ko-Kore-KR" sz="2600" b="1" dirty="0"/>
              <a:t>than other quantum gates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767EAD-4717-F9AA-C1D5-B25C023B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918" y="1982357"/>
            <a:ext cx="9160030" cy="24503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127A9C-4E05-3210-9632-23C3A76F1212}"/>
              </a:ext>
            </a:extLst>
          </p:cNvPr>
          <p:cNvSpPr txBox="1"/>
          <p:nvPr/>
        </p:nvSpPr>
        <p:spPr>
          <a:xfrm>
            <a:off x="1262970" y="20731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0B89F-260B-2BF8-AFDA-CE53811BB54B}"/>
              </a:ext>
            </a:extLst>
          </p:cNvPr>
          <p:cNvSpPr txBox="1"/>
          <p:nvPr/>
        </p:nvSpPr>
        <p:spPr>
          <a:xfrm>
            <a:off x="7883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8B1612-D602-5549-C696-30514C29AA1E}"/>
              </a:ext>
            </a:extLst>
          </p:cNvPr>
          <p:cNvSpPr txBox="1"/>
          <p:nvPr/>
        </p:nvSpPr>
        <p:spPr>
          <a:xfrm>
            <a:off x="202616" y="6488668"/>
            <a:ext cx="118854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400" dirty="0"/>
              <a:t>M. Amy, D. Maslov, M. Mosca, M. Roetteler, and M. Roetteler, “A meet- in-the-middle algorithm for fast synthesis of depth-optimal quantum circuits,”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1F316DC-586B-D84B-CFB8-EEDDC425E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5159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4FB1E06-B9B3-6BC7-A35D-7BE37500A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 dirty="0"/>
              <a:t>HIGHT quantum circuit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8CDD1-8987-7AA7-8EE3-0737BAC23CF6}"/>
              </a:ext>
            </a:extLst>
          </p:cNvPr>
          <p:cNvSpPr txBox="1"/>
          <p:nvPr/>
        </p:nvSpPr>
        <p:spPr>
          <a:xfrm>
            <a:off x="-65988" y="1015949"/>
            <a:ext cx="12053300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We present a </a:t>
            </a:r>
            <a:r>
              <a:rPr kumimoji="1" lang="en-US" altLang="ko-Kore-KR" sz="2200" b="1" i="1" dirty="0"/>
              <a:t>Shallow architecture</a:t>
            </a:r>
            <a:r>
              <a:rPr kumimoji="1" lang="en-US" altLang="ko-Kore-KR" sz="2200" dirty="0"/>
              <a:t> for HIGHT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In the previous implementation (QIP’22), there is an overhead for the </a:t>
            </a:r>
            <a:r>
              <a:rPr kumimoji="1" lang="en-US" altLang="ko-Kore-KR" sz="2200" b="1" dirty="0">
                <a:solidFill>
                  <a:srgbClr val="C00000"/>
                </a:solidFill>
              </a:rPr>
              <a:t>reverse operation </a:t>
            </a:r>
          </a:p>
          <a:p>
            <a:endParaRPr kumimoji="1" lang="en-US" altLang="ko-Kore-KR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In quantum implementations, the </a:t>
            </a:r>
          </a:p>
          <a:p>
            <a:r>
              <a:rPr kumimoji="1" lang="en-US" altLang="ko-Kore-KR" sz="2200" dirty="0"/>
              <a:t>    reverse operation is often utilized to </a:t>
            </a:r>
          </a:p>
          <a:p>
            <a:r>
              <a:rPr kumimoji="1" lang="en-US" altLang="ko-Kore-KR" sz="2200" dirty="0"/>
              <a:t>    initialize ancilla qubits and reuse them.</a:t>
            </a:r>
          </a:p>
          <a:p>
            <a:endParaRPr kumimoji="1" lang="en-US" altLang="ko-Kore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In our Shallow architecture, </a:t>
            </a:r>
            <a:r>
              <a:rPr kumimoji="1" lang="en-US" altLang="ko-Kore-KR" sz="2200" b="1" dirty="0"/>
              <a:t>there is</a:t>
            </a:r>
          </a:p>
          <a:p>
            <a:r>
              <a:rPr kumimoji="1" lang="en-US" altLang="ko-Kore-KR" sz="2200" b="1" dirty="0"/>
              <a:t>    no depth overhead for the reverse </a:t>
            </a:r>
          </a:p>
          <a:p>
            <a:r>
              <a:rPr kumimoji="1" lang="en-US" altLang="ko-Kore-KR" sz="2200" b="1" dirty="0"/>
              <a:t>    operation.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0B89F-260B-2BF8-AFDA-CE53811BB54B}"/>
              </a:ext>
            </a:extLst>
          </p:cNvPr>
          <p:cNvSpPr txBox="1"/>
          <p:nvPr/>
        </p:nvSpPr>
        <p:spPr>
          <a:xfrm>
            <a:off x="14340" y="66192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8B1612-D602-5549-C696-30514C29AA1E}"/>
              </a:ext>
            </a:extLst>
          </p:cNvPr>
          <p:cNvSpPr txBox="1"/>
          <p:nvPr/>
        </p:nvSpPr>
        <p:spPr>
          <a:xfrm>
            <a:off x="231991" y="6630556"/>
            <a:ext cx="118854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800" dirty="0"/>
              <a:t>Jang et al</a:t>
            </a:r>
            <a:r>
              <a:rPr lang="ko-Kore-KR" altLang="en-US" sz="800" dirty="0"/>
              <a:t> “</a:t>
            </a:r>
            <a:r>
              <a:rPr lang="en" altLang="ko-Kore-KR" sz="800" dirty="0"/>
              <a:t>Parallel Quantum Addition for Korean Block Ciphers</a:t>
            </a:r>
            <a:r>
              <a:rPr lang="ko-Kore-KR" altLang="en-US" sz="800" dirty="0"/>
              <a:t>”</a:t>
            </a:r>
            <a:r>
              <a:rPr lang="en-US" altLang="ko-Kore-KR" sz="800" dirty="0"/>
              <a:t>, Quantum Information Processing, 2022.</a:t>
            </a:r>
            <a:endParaRPr lang="ko-Kore-KR" altLang="en-US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DB0F22-C4BF-90C1-4AEE-8E2DCA594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589" y="2005317"/>
            <a:ext cx="6729723" cy="46389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433F21-9081-8F77-3BD6-19A43407F98E}"/>
              </a:ext>
            </a:extLst>
          </p:cNvPr>
          <p:cNvSpPr/>
          <p:nvPr/>
        </p:nvSpPr>
        <p:spPr>
          <a:xfrm>
            <a:off x="8474539" y="2005317"/>
            <a:ext cx="2394408" cy="4638986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0E4EFF4-6386-63A1-6881-043784D5343F}"/>
              </a:ext>
            </a:extLst>
          </p:cNvPr>
          <p:cNvSpPr/>
          <p:nvPr/>
        </p:nvSpPr>
        <p:spPr>
          <a:xfrm rot="3712727">
            <a:off x="10209073" y="1677845"/>
            <a:ext cx="216817" cy="32286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F100B4F-9DC3-D31D-C694-F193A92CB2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4069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4FB1E06-B9B3-6BC7-A35D-7BE37500A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 dirty="0"/>
              <a:t>HIGHT quantum circuit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8CDD1-8987-7AA7-8EE3-0737BAC23CF6}"/>
              </a:ext>
            </a:extLst>
          </p:cNvPr>
          <p:cNvSpPr txBox="1"/>
          <p:nvPr/>
        </p:nvSpPr>
        <p:spPr>
          <a:xfrm>
            <a:off x="411920" y="1229912"/>
            <a:ext cx="11386002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In the previous work, </a:t>
            </a:r>
            <a:r>
              <a:rPr lang="en" altLang="ko-Kore-KR" sz="2200" b="1" dirty="0">
                <a:solidFill>
                  <a:srgbClr val="C00000"/>
                </a:solidFill>
                <a:effectLst/>
                <a:latin typeface="NimbusRomNo9L"/>
              </a:rPr>
              <a:t>the subsequent round function is delayed</a:t>
            </a:r>
            <a:r>
              <a:rPr lang="en" altLang="ko-Kore-KR" sz="2200" dirty="0">
                <a:effectLst/>
                <a:latin typeface="NimbusRomNo9L"/>
              </a:rPr>
              <a:t> until the completion of the </a:t>
            </a:r>
          </a:p>
          <a:p>
            <a:r>
              <a:rPr lang="en" altLang="ko-Kore-KR" sz="2200" dirty="0">
                <a:effectLst/>
                <a:latin typeface="NimbusRomNo9L"/>
              </a:rPr>
              <a:t>    reverse operation of the current round function. </a:t>
            </a:r>
          </a:p>
          <a:p>
            <a:r>
              <a:rPr lang="en" altLang="ko-Kore-KR" sz="2200" dirty="0">
                <a:latin typeface="NimbusRomNo9L"/>
                <a:sym typeface="Wingdings" pitchFamily="2" charset="2"/>
              </a:rPr>
              <a:t>           Since </a:t>
            </a:r>
            <a:r>
              <a:rPr lang="en" altLang="ko-Kore-KR" sz="2200" dirty="0">
                <a:effectLst/>
                <a:latin typeface="NimbusRomNo9L"/>
              </a:rPr>
              <a:t>the current and subsequent round functions </a:t>
            </a:r>
            <a:r>
              <a:rPr lang="en" altLang="ko-Kore-KR" sz="2200" b="1" dirty="0">
                <a:effectLst/>
                <a:latin typeface="NimbusRomNo9L"/>
              </a:rPr>
              <a:t>share the ancilla qubits each other. </a:t>
            </a:r>
            <a:endParaRPr lang="en" altLang="ko-Kore-KR" sz="2200" b="1" dirty="0"/>
          </a:p>
          <a:p>
            <a:endParaRPr lang="en" altLang="ko-Kore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2200" dirty="0">
              <a:effectLst/>
              <a:latin typeface="NimbusRomNo9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2200" dirty="0">
              <a:latin typeface="NimbusRomNo9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2200" dirty="0">
              <a:effectLst/>
              <a:latin typeface="NimbusRomNo9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2200" dirty="0">
                <a:effectLst/>
                <a:latin typeface="NimbusRomNo9L"/>
              </a:rPr>
              <a:t>In the shallow architecture, the reverse operation of </a:t>
            </a:r>
            <a:r>
              <a:rPr lang="en" altLang="ko-Kore-KR" sz="2200" b="1" dirty="0">
                <a:solidFill>
                  <a:schemeClr val="accent5">
                    <a:lumMod val="75000"/>
                  </a:schemeClr>
                </a:solidFill>
                <a:effectLst/>
                <a:latin typeface="NimbusRomNo9L"/>
              </a:rPr>
              <a:t>the current round function is performed </a:t>
            </a:r>
          </a:p>
          <a:p>
            <a:r>
              <a:rPr lang="en" altLang="ko-Kore-KR" sz="2200" b="1" dirty="0">
                <a:solidFill>
                  <a:schemeClr val="accent5">
                    <a:lumMod val="75000"/>
                  </a:schemeClr>
                </a:solidFill>
                <a:latin typeface="NimbusRomNo9L"/>
              </a:rPr>
              <a:t>    </a:t>
            </a:r>
            <a:r>
              <a:rPr lang="en" altLang="ko-Kore-KR" sz="2200" b="1" dirty="0">
                <a:solidFill>
                  <a:schemeClr val="accent5">
                    <a:lumMod val="75000"/>
                  </a:schemeClr>
                </a:solidFill>
                <a:effectLst/>
                <a:latin typeface="NimbusRomNo9L"/>
              </a:rPr>
              <a:t>simultaneously with the subsequent round function</a:t>
            </a:r>
            <a:r>
              <a:rPr lang="en" altLang="ko-Kore-KR" sz="2200" dirty="0">
                <a:effectLst/>
                <a:latin typeface="NimbusRomNo9L"/>
              </a:rPr>
              <a:t> (i.e., in parallel).</a:t>
            </a:r>
          </a:p>
          <a:p>
            <a:pPr lvl="1"/>
            <a:r>
              <a:rPr lang="en" altLang="ko-Kore-KR" sz="2200" dirty="0">
                <a:latin typeface="NimbusRomNo9L"/>
                <a:sym typeface="Wingdings" pitchFamily="2" charset="2"/>
              </a:rPr>
              <a:t>    </a:t>
            </a:r>
            <a:r>
              <a:rPr lang="en" altLang="ko-Kore-KR" sz="2200" dirty="0">
                <a:effectLst/>
                <a:latin typeface="NimbusRomNo9L"/>
              </a:rPr>
              <a:t>we run </a:t>
            </a:r>
            <a:r>
              <a:rPr lang="en" altLang="ko-Kore-KR" sz="2200" b="1" dirty="0">
                <a:effectLst/>
                <a:latin typeface="NimbusRomNo9L"/>
              </a:rPr>
              <a:t>two sets of ancilla qubits</a:t>
            </a:r>
            <a:r>
              <a:rPr lang="en" altLang="ko-Kore-KR" sz="2200" dirty="0">
                <a:effectLst/>
                <a:latin typeface="NimbusRomNo9L"/>
              </a:rPr>
              <a:t> by allocating additional ancilla qubits for the subsequent</a:t>
            </a:r>
          </a:p>
          <a:p>
            <a:pPr lvl="1"/>
            <a:r>
              <a:rPr lang="en" altLang="ko-Kore-KR" sz="2200" dirty="0">
                <a:latin typeface="NimbusRomNo9L"/>
              </a:rPr>
              <a:t>        </a:t>
            </a:r>
            <a:r>
              <a:rPr lang="en" altLang="ko-Kore-KR" sz="2200" dirty="0">
                <a:effectLst/>
                <a:latin typeface="NimbusRomNo9L"/>
              </a:rPr>
              <a:t> round function. </a:t>
            </a:r>
            <a:endParaRPr lang="en" altLang="ko-Kore-KR" sz="2200" dirty="0"/>
          </a:p>
          <a:p>
            <a:pPr lvl="1"/>
            <a:endParaRPr lang="en" altLang="ko-Kore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A6DFB6-478E-7E28-B7A5-69D4E4CC9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80" y="2449391"/>
            <a:ext cx="8549640" cy="6268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64E151-89A7-6B02-4EB1-BB9F9EC53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180" y="5201059"/>
            <a:ext cx="8549640" cy="9904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6CD904E-E5BE-E6A4-F74E-EE05DD054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976" y="3128901"/>
            <a:ext cx="4387317" cy="3000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37F0A5-D259-C1F6-82F9-399B97660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975" y="6320628"/>
            <a:ext cx="4826049" cy="261805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77792A51-ED09-E29E-2F38-50655A0D8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38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6">
            <a:extLst>
              <a:ext uri="{FF2B5EF4-FFF2-40B4-BE49-F238E27FC236}">
                <a16:creationId xmlns:a16="http://schemas.microsoft.com/office/drawing/2014/main" id="{44A5B43E-4385-16D2-D9C0-8CB508C5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 dirty="0"/>
              <a:t>HIGHT quantum circuit</a:t>
            </a:r>
            <a:endParaRPr lang="ko-Kore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159673-4CC1-F119-EFBD-DE0FE4449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70" y="1813151"/>
            <a:ext cx="5839519" cy="9692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2B55C9-73AD-9734-A5CE-3A85373C5BC8}"/>
                  </a:ext>
                </a:extLst>
              </p:cNvPr>
              <p:cNvSpPr txBox="1"/>
              <p:nvPr/>
            </p:nvSpPr>
            <p:spPr>
              <a:xfrm>
                <a:off x="411920" y="1263192"/>
                <a:ext cx="10595728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altLang="ko-Kore-KR" sz="2200" dirty="0"/>
                  <a:t>In HIGHT, linear layer operations which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ko-Kore-KR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kumimoji="1" lang="en-US" altLang="ko-Kore-KR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" altLang="ko-Kore-KR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" altLang="ko-Kore-KR" sz="2200" dirty="0"/>
                  <a:t> are given by: </a:t>
                </a:r>
              </a:p>
              <a:p>
                <a:endParaRPr lang="en" altLang="ko-Kore-KR" sz="2200" dirty="0"/>
              </a:p>
              <a:p>
                <a:endParaRPr lang="en" altLang="ko-Kore-KR" sz="2200" dirty="0"/>
              </a:p>
              <a:p>
                <a:endParaRPr lang="en" altLang="ko-Kore-KR" sz="2200" dirty="0"/>
              </a:p>
              <a:p>
                <a:endParaRPr lang="en" altLang="ko-Kore-KR" sz="2200" dirty="0"/>
              </a:p>
              <a:p>
                <a:r>
                  <a:rPr lang="en" altLang="ko-Kore-KR" sz="2200" dirty="0"/>
                  <a:t>In the previous work, </a:t>
                </a:r>
                <a:r>
                  <a:rPr lang="en" altLang="ko-Kore-KR" sz="2200" b="1" dirty="0"/>
                  <a:t>in-place implementation</a:t>
                </a:r>
                <a:r>
                  <a:rPr lang="en" altLang="ko-Kore-KR" sz="2200" dirty="0"/>
                  <a:t> was presented </a:t>
                </a:r>
              </a:p>
              <a:p>
                <a:r>
                  <a:rPr lang="en" altLang="ko-Kore-KR" sz="2200" dirty="0">
                    <a:sym typeface="Wingdings" pitchFamily="2" charset="2"/>
                  </a:rPr>
                  <a:t> </a:t>
                </a:r>
                <a:r>
                  <a:rPr lang="en" altLang="ko-Kore-KR" sz="2200" b="1" dirty="0">
                    <a:solidFill>
                      <a:schemeClr val="accent5">
                        <a:lumMod val="75000"/>
                      </a:schemeClr>
                    </a:solidFill>
                  </a:rPr>
                  <a:t>low qubit count</a:t>
                </a:r>
                <a:r>
                  <a:rPr lang="ko-KR" altLang="en-US" sz="2200" dirty="0"/>
                  <a:t> </a:t>
                </a:r>
                <a:r>
                  <a:rPr lang="en-US" altLang="ko-KR" sz="2200" b="1" dirty="0">
                    <a:solidFill>
                      <a:srgbClr val="C00000"/>
                    </a:solidFill>
                  </a:rPr>
                  <a:t>but </a:t>
                </a:r>
                <a:r>
                  <a:rPr lang="en" altLang="ko-Kore-KR" sz="2200" b="1" dirty="0">
                    <a:solidFill>
                      <a:srgbClr val="C00000"/>
                    </a:solidFill>
                  </a:rPr>
                  <a:t>high circuit depth.</a:t>
                </a:r>
              </a:p>
              <a:p>
                <a:endParaRPr lang="en" altLang="ko-Kore-KR" sz="2200" dirty="0"/>
              </a:p>
              <a:p>
                <a:r>
                  <a:rPr lang="en" altLang="ko-Kore-KR" sz="2200" dirty="0"/>
                  <a:t>We present an </a:t>
                </a:r>
                <a:r>
                  <a:rPr lang="en" altLang="ko-Kore-KR" sz="2200" b="1" dirty="0"/>
                  <a:t>out-of-place implementation</a:t>
                </a:r>
              </a:p>
              <a:p>
                <a:r>
                  <a:rPr lang="en" altLang="ko-Kore-KR" sz="2200" dirty="0"/>
                  <a:t>  </a:t>
                </a:r>
                <a:r>
                  <a:rPr lang="en" altLang="ko-Kore-KR" sz="2200" dirty="0">
                    <a:sym typeface="Wingdings" pitchFamily="2" charset="2"/>
                  </a:rPr>
                  <a:t> </a:t>
                </a:r>
                <a:r>
                  <a:rPr lang="en" altLang="ko-Kore-KR" sz="2200" b="1" dirty="0">
                    <a:solidFill>
                      <a:schemeClr val="accent5">
                        <a:lumMod val="75000"/>
                      </a:schemeClr>
                    </a:solidFill>
                    <a:sym typeface="Wingdings" pitchFamily="2" charset="2"/>
                  </a:rPr>
                  <a:t>reduce the depth </a:t>
                </a:r>
                <a:r>
                  <a:rPr lang="en" altLang="ko-Kore-KR" sz="2200" b="1" dirty="0">
                    <a:solidFill>
                      <a:srgbClr val="C00000"/>
                    </a:solidFill>
                    <a:sym typeface="Wingdings" pitchFamily="2" charset="2"/>
                  </a:rPr>
                  <a:t>but</a:t>
                </a:r>
                <a:r>
                  <a:rPr lang="en" altLang="ko-Kore-KR" sz="2200" dirty="0">
                    <a:sym typeface="Wingdings" pitchFamily="2" charset="2"/>
                  </a:rPr>
                  <a:t> </a:t>
                </a:r>
                <a:r>
                  <a:rPr lang="en" altLang="ko-Kore-KR" sz="2200" b="1" dirty="0">
                    <a:solidFill>
                      <a:srgbClr val="C00000"/>
                    </a:solidFill>
                    <a:sym typeface="Wingdings" pitchFamily="2" charset="2"/>
                  </a:rPr>
                  <a:t>increases the qubit count</a:t>
                </a:r>
                <a:r>
                  <a:rPr lang="en" altLang="ko-Kore-KR" sz="2200" b="1" dirty="0">
                    <a:sym typeface="Wingdings" pitchFamily="2" charset="2"/>
                  </a:rPr>
                  <a:t> (but we reuse them)</a:t>
                </a:r>
                <a:endParaRPr lang="en" altLang="ko-Kore-KR" sz="22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2B55C9-73AD-9734-A5CE-3A85373C5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1263192"/>
                <a:ext cx="10595728" cy="3477875"/>
              </a:xfrm>
              <a:prstGeom prst="rect">
                <a:avLst/>
              </a:prstGeom>
              <a:blipFill>
                <a:blip r:embed="rId3"/>
                <a:stretch>
                  <a:fillRect l="-719" t="-1091" b="-2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B1E9E6DD-3A62-3346-23ED-98CEF876B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61" y="4774269"/>
            <a:ext cx="9404604" cy="1875984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D7A6468E-703B-E3E1-9834-95E9F2BA1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614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6">
            <a:extLst>
              <a:ext uri="{FF2B5EF4-FFF2-40B4-BE49-F238E27FC236}">
                <a16:creationId xmlns:a16="http://schemas.microsoft.com/office/drawing/2014/main" id="{44A5B43E-4385-16D2-D9C0-8CB508C5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 dirty="0"/>
              <a:t>HIGHT quantum circuit</a:t>
            </a:r>
            <a:endParaRPr lang="ko-Kore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F057F6-03C0-2555-C446-A11E68776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41" y="2709742"/>
            <a:ext cx="11379570" cy="16442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B60F0E-DFBB-5F99-38DB-2500099EF14E}"/>
                  </a:ext>
                </a:extLst>
              </p:cNvPr>
              <p:cNvSpPr txBox="1"/>
              <p:nvPr/>
            </p:nvSpPr>
            <p:spPr>
              <a:xfrm>
                <a:off x="147969" y="1263192"/>
                <a:ext cx="10919592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dirty="0"/>
                  <a:t>We </a:t>
                </a:r>
                <a:r>
                  <a:rPr kumimoji="1" lang="en-US" altLang="ko-Kore-KR" sz="2200" b="1" dirty="0">
                    <a:solidFill>
                      <a:schemeClr val="accent5">
                        <a:lumMod val="75000"/>
                      </a:schemeClr>
                    </a:solidFill>
                  </a:rPr>
                  <a:t>effectively reduce the Toffoli/full depth</a:t>
                </a:r>
                <a:r>
                  <a:rPr kumimoji="1" lang="en-US" altLang="ko-Kore-KR" sz="2200" dirty="0"/>
                  <a:t> by allocating additional ancilla qubits.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b="1" dirty="0"/>
                  <a:t>48% depth reduction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/>
                  <a:t>All of the trade of metrics; </a:t>
                </a:r>
                <a14:m>
                  <m:oMath xmlns:m="http://schemas.openxmlformats.org/officeDocument/2006/math">
                    <m:r>
                      <a:rPr kumimoji="1" lang="en-US" altLang="ko-KR" sz="2200" i="1" dirty="0" smtClean="0">
                        <a:latin typeface="Cambria Math" panose="02040503050406030204" pitchFamily="18" charset="0"/>
                      </a:rPr>
                      <m:t>𝑇𝐷</m:t>
                    </m:r>
                    <m:r>
                      <m:rPr>
                        <m:nor/>
                      </m:rPr>
                      <a:rPr kumimoji="1" lang="en-US" altLang="ko-Kore-KR" sz="2200" dirty="0"/>
                      <m:t>−</m:t>
                    </m:r>
                    <m:r>
                      <a:rPr kumimoji="1" lang="en-US" altLang="ko-KR" sz="22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ko-KR" sz="2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sz="2200" i="1" dirty="0" smtClean="0">
                        <a:latin typeface="Cambria Math" panose="02040503050406030204" pitchFamily="18" charset="0"/>
                      </a:rPr>
                      <m:t>𝐹𝐷</m:t>
                    </m:r>
                    <m:r>
                      <m:rPr>
                        <m:nor/>
                      </m:rPr>
                      <a:rPr kumimoji="1" lang="en-US" altLang="ko-Kore-KR" sz="2200" dirty="0"/>
                      <m:t>−</m:t>
                    </m:r>
                    <m:r>
                      <a:rPr kumimoji="1" lang="en-US" altLang="ko-KR" sz="22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ko-KR" sz="220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kumimoji="1" lang="en-US" altLang="ko-KR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</a:rPr>
                          <m:t>𝑇𝐷</m:t>
                        </m:r>
                      </m:e>
                      <m:sup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kumimoji="1" lang="en-US" altLang="ko-Kore-KR" sz="2200" dirty="0"/>
                      <m:t>−</m:t>
                    </m:r>
                    <m:r>
                      <a:rPr kumimoji="1" lang="en-US" altLang="ko-KR" sz="22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ko-KR" sz="2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ko-KR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kumimoji="1" lang="en-US" altLang="ko-KR" sz="2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kumimoji="1" lang="en-US" altLang="ko-KR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kumimoji="1" lang="en-US" altLang="ko-Kore-KR" sz="2200" dirty="0"/>
                      <m:t>−</m:t>
                    </m:r>
                    <m:r>
                      <a:rPr kumimoji="1" lang="en-US" altLang="ko-KR" sz="22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-US" altLang="ko-Kore-KR" sz="2200" dirty="0"/>
                  <a:t> are optimized.</a:t>
                </a:r>
                <a:endParaRPr kumimoji="1" lang="ko-Kore-KR" altLang="en-US" sz="2200" dirty="0"/>
              </a:p>
              <a:p>
                <a:endParaRPr kumimoji="1" lang="ko-Kore-KR" altLang="en-US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B60F0E-DFBB-5F99-38DB-2500099EF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69" y="1263192"/>
                <a:ext cx="10919592" cy="1446550"/>
              </a:xfrm>
              <a:prstGeom prst="rect">
                <a:avLst/>
              </a:prstGeom>
              <a:blipFill>
                <a:blip r:embed="rId3"/>
                <a:stretch>
                  <a:fillRect l="-581" t="-260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8E59C19-3EF4-9E84-6693-6EE76F51A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449574"/>
            <a:ext cx="7772400" cy="340317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C4B7B9-24A8-7826-0CB0-30AF34C73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523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4FB1E06-B9B3-6BC7-A35D-7BE37500A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 dirty="0"/>
              <a:t>LEA quantum circuit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48CDD1-8987-7AA7-8EE3-0737BAC23CF6}"/>
                  </a:ext>
                </a:extLst>
              </p:cNvPr>
              <p:cNvSpPr txBox="1"/>
              <p:nvPr/>
            </p:nvSpPr>
            <p:spPr>
              <a:xfrm>
                <a:off x="-179110" y="1080676"/>
                <a:ext cx="9608721" cy="8894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dirty="0"/>
                  <a:t>Parallel Additions for Round Function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dirty="0"/>
                  <a:t>In the previous implementation, </a:t>
                </a:r>
                <a:r>
                  <a:rPr kumimoji="1" lang="en-US" altLang="ko-Kore-KR" sz="2200" b="1" dirty="0">
                    <a:solidFill>
                      <a:srgbClr val="C00000"/>
                    </a:solidFill>
                  </a:rPr>
                  <a:t>sequential additions</a:t>
                </a:r>
                <a:r>
                  <a:rPr kumimoji="1" lang="en-US" altLang="ko-Kore-KR" sz="2200" dirty="0"/>
                  <a:t> are performed.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dirty="0"/>
                  <a:t>Since the </a:t>
                </a:r>
                <a:r>
                  <a:rPr kumimoji="1" lang="en-US" altLang="ko-Kore-KR" sz="2200" b="1" dirty="0">
                    <a:solidFill>
                      <a:srgbClr val="C00000"/>
                    </a:solidFill>
                  </a:rPr>
                  <a:t>inputs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1" lang="en-US" altLang="ko-Kore-KR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ore-KR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kumimoji="1" lang="en-US" altLang="ko-Kore-KR" sz="2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~[</m:t>
                    </m:r>
                    <m:r>
                      <a:rPr kumimoji="1" lang="en-US" altLang="ko-Kore-KR" sz="2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kumimoji="1" lang="en-US" altLang="ko-Kore-KR" sz="2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ko-Kore-KR" sz="2200" b="1" dirty="0">
                    <a:solidFill>
                      <a:srgbClr val="C00000"/>
                    </a:solidFill>
                  </a:rPr>
                  <a:t>) are shared</a:t>
                </a:r>
                <a:r>
                  <a:rPr kumimoji="1" lang="en-US" altLang="ko-Kore-KR" sz="2200" dirty="0"/>
                  <a:t> in the three additions.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dirty="0"/>
                  <a:t>We perform the </a:t>
                </a:r>
                <a:r>
                  <a:rPr kumimoji="1" lang="en-US" altLang="ko-Kore-KR" sz="2200" b="1" dirty="0">
                    <a:solidFill>
                      <a:schemeClr val="accent5">
                        <a:lumMod val="75000"/>
                      </a:schemeClr>
                    </a:solidFill>
                  </a:rPr>
                  <a:t>three additions in parallel.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dirty="0"/>
                  <a:t>To enable this, </a:t>
                </a:r>
                <a:r>
                  <a:rPr kumimoji="1" lang="en-US" altLang="ko-Kore-KR" sz="2200" b="1" dirty="0"/>
                  <a:t>we copy inputs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1" lang="en-US" altLang="ko-Kore-KR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ore-KR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kumimoji="1" lang="en-US" altLang="ko-Kore-KR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~[</m:t>
                    </m:r>
                    <m:r>
                      <a:rPr kumimoji="1" lang="en-US" altLang="ko-Kore-KR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kumimoji="1" lang="en-US" altLang="ko-Kore-KR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ko-Kore-KR" sz="2200" b="1" dirty="0">
                    <a:solidFill>
                      <a:schemeClr val="tx1"/>
                    </a:solidFill>
                  </a:rPr>
                  <a:t>)</a:t>
                </a:r>
                <a:r>
                  <a:rPr kumimoji="1" lang="en-US" altLang="ko-Kore-KR" sz="2200" dirty="0"/>
                  <a:t> before the additions.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lvl="2"/>
                <a:endParaRPr kumimoji="1" lang="en-US" altLang="ko-Kore-KR" sz="2200" dirty="0"/>
              </a:p>
              <a:p>
                <a:pPr lvl="2"/>
                <a:endParaRPr kumimoji="1" lang="en-US" altLang="ko-Kore-KR" sz="2200" dirty="0"/>
              </a:p>
              <a:p>
                <a:pPr lvl="2"/>
                <a:endParaRPr kumimoji="1" lang="en-US" altLang="ko-Kore-KR" sz="2200" dirty="0"/>
              </a:p>
              <a:p>
                <a:pPr lvl="2"/>
                <a:endParaRPr kumimoji="1" lang="en-US" altLang="ko-Kore-KR" sz="2200" dirty="0"/>
              </a:p>
              <a:p>
                <a:pPr lvl="2"/>
                <a:endParaRPr kumimoji="1" lang="en-US" altLang="ko-Kore-KR" sz="2200" dirty="0"/>
              </a:p>
              <a:p>
                <a:pPr lvl="2"/>
                <a:endParaRPr kumimoji="1" lang="en-US" altLang="ko-Kore-KR" sz="2200" dirty="0"/>
              </a:p>
              <a:p>
                <a:pPr lvl="2"/>
                <a:endParaRPr kumimoji="1" lang="en-US" altLang="ko-Kore-KR" sz="2200" dirty="0"/>
              </a:p>
              <a:p>
                <a:pPr lvl="2"/>
                <a:endParaRPr kumimoji="1" lang="en-US" altLang="ko-Kore-KR" sz="2200" dirty="0"/>
              </a:p>
              <a:p>
                <a:pPr lvl="2"/>
                <a:endParaRPr kumimoji="1" lang="en-US" altLang="ko-Kore-KR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48CDD1-8987-7AA7-8EE3-0737BAC23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9110" y="1080676"/>
                <a:ext cx="9608721" cy="8894743"/>
              </a:xfrm>
              <a:prstGeom prst="rect">
                <a:avLst/>
              </a:prstGeom>
              <a:blipFill>
                <a:blip r:embed="rId2"/>
                <a:stretch>
                  <a:fillRect l="-793" t="-28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9826C19C-54A2-22F6-BF34-14538F97B59E}"/>
              </a:ext>
            </a:extLst>
          </p:cNvPr>
          <p:cNvGrpSpPr/>
          <p:nvPr/>
        </p:nvGrpSpPr>
        <p:grpSpPr>
          <a:xfrm>
            <a:off x="901056" y="2264332"/>
            <a:ext cx="6646647" cy="3512992"/>
            <a:chOff x="920693" y="2317164"/>
            <a:chExt cx="7772400" cy="410799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866A1AE-E6F7-BAD4-1AB4-FB444014C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693" y="2317164"/>
              <a:ext cx="7772400" cy="4107993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6F8F4B1-C95D-33BF-DCE3-C3C48C57159C}"/>
                </a:ext>
              </a:extLst>
            </p:cNvPr>
            <p:cNvSpPr/>
            <p:nvPr/>
          </p:nvSpPr>
          <p:spPr>
            <a:xfrm>
              <a:off x="4544890" y="2348904"/>
              <a:ext cx="2638388" cy="198455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7E71119-67C3-C076-F03E-85B77F8C6FB7}"/>
                </a:ext>
              </a:extLst>
            </p:cNvPr>
            <p:cNvSpPr/>
            <p:nvPr/>
          </p:nvSpPr>
          <p:spPr>
            <a:xfrm>
              <a:off x="1033670" y="3283889"/>
              <a:ext cx="508883" cy="1049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99FEEDD3-EF4B-13B3-5714-FB41CCB9669D}"/>
                </a:ext>
              </a:extLst>
            </p:cNvPr>
            <p:cNvCxnSpPr/>
            <p:nvPr/>
          </p:nvCxnSpPr>
          <p:spPr>
            <a:xfrm flipV="1">
              <a:off x="1631677" y="3341182"/>
              <a:ext cx="2854518" cy="4373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00EBE8-15E0-B8BF-93B3-3EB5FF7843FB}"/>
                </a:ext>
              </a:extLst>
            </p:cNvPr>
            <p:cNvSpPr txBox="1"/>
            <p:nvPr/>
          </p:nvSpPr>
          <p:spPr>
            <a:xfrm>
              <a:off x="2249326" y="3158168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dirty="0"/>
                <a:t>Shared</a:t>
              </a:r>
              <a:endParaRPr kumimoji="1" lang="ko-Kore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0D6E97-50AD-71CA-4B1C-0A9E9589CF07}"/>
                </a:ext>
              </a:extLst>
            </p:cNvPr>
            <p:cNvSpPr txBox="1"/>
            <p:nvPr/>
          </p:nvSpPr>
          <p:spPr>
            <a:xfrm>
              <a:off x="5188258" y="4333461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dirty="0"/>
                <a:t>Sequential</a:t>
              </a:r>
              <a:endParaRPr kumimoji="1" lang="ko-Kore-KR" altLang="en-US" b="1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70A52E1-67C1-5B5E-E9DA-D66C2F39CE8A}"/>
              </a:ext>
            </a:extLst>
          </p:cNvPr>
          <p:cNvSpPr txBox="1"/>
          <p:nvPr/>
        </p:nvSpPr>
        <p:spPr>
          <a:xfrm>
            <a:off x="14340" y="66192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28E4CA-C2FB-678A-E48D-D38FCF5AB366}"/>
              </a:ext>
            </a:extLst>
          </p:cNvPr>
          <p:cNvSpPr txBox="1"/>
          <p:nvPr/>
        </p:nvSpPr>
        <p:spPr>
          <a:xfrm>
            <a:off x="231991" y="6630556"/>
            <a:ext cx="118854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800" dirty="0"/>
              <a:t>Jang et al</a:t>
            </a:r>
            <a:r>
              <a:rPr lang="ko-Kore-KR" altLang="en-US" sz="800" dirty="0"/>
              <a:t> “</a:t>
            </a:r>
            <a:r>
              <a:rPr lang="en" altLang="ko-Kore-KR" sz="800" dirty="0"/>
              <a:t>Parallel Quantum Addition for Korean Block Ciphers</a:t>
            </a:r>
            <a:r>
              <a:rPr lang="ko-Kore-KR" altLang="en-US" sz="800" dirty="0"/>
              <a:t>”</a:t>
            </a:r>
            <a:r>
              <a:rPr lang="en-US" altLang="ko-Kore-KR" sz="800" dirty="0"/>
              <a:t>, Quantum Information Processing, 2022.</a:t>
            </a:r>
            <a:endParaRPr lang="ko-Kore-KR" altLang="en-US" sz="800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4623E5F-64FB-74BC-4AFD-B0F2B5774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8AB398-4F8D-9B90-CAF7-1F50B2CE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739" y="2846873"/>
            <a:ext cx="3988470" cy="960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9155C-8F4F-DBD5-24A5-2CE6BAC78CF8}"/>
              </a:ext>
            </a:extLst>
          </p:cNvPr>
          <p:cNvSpPr txBox="1"/>
          <p:nvPr/>
        </p:nvSpPr>
        <p:spPr>
          <a:xfrm>
            <a:off x="7772400" y="254882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61172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4FB1E06-B9B3-6BC7-A35D-7BE37500A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 dirty="0"/>
              <a:t>LEA quantum circuit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8CDD1-8987-7AA7-8EE3-0737BAC23CF6}"/>
              </a:ext>
            </a:extLst>
          </p:cNvPr>
          <p:cNvSpPr txBox="1"/>
          <p:nvPr/>
        </p:nvSpPr>
        <p:spPr>
          <a:xfrm>
            <a:off x="0" y="1182231"/>
            <a:ext cx="1159163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The subsequent key schedule and the current round function can be executed in parallel.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As we did before, to enable this, we allocate additional ancilla qubits.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ko-Kore-KR" sz="2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ko-Kore-KR" sz="2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ko-Kore-KR" sz="2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ko-Kore-KR" sz="2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ko-Kore-KR" sz="2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ko-Kore-KR" sz="2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ko-Kore-KR" sz="2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ko-Kore-KR" sz="2200" dirty="0"/>
          </a:p>
          <a:p>
            <a:pPr lvl="2"/>
            <a:endParaRPr kumimoji="1" lang="en-US" altLang="ko-Kore-KR" sz="2200" dirty="0"/>
          </a:p>
          <a:p>
            <a:pPr lvl="2"/>
            <a:endParaRPr kumimoji="1" lang="en-US" altLang="ko-Kore-KR" sz="2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66A1AE-E6F7-BAD4-1AB4-FB444014C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10" y="2187251"/>
            <a:ext cx="6042406" cy="3193629"/>
          </a:xfrm>
          <a:prstGeom prst="rect">
            <a:avLst/>
          </a:prstGeom>
          <a:ln w="28575"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7E71119-67C3-C076-F03E-85B77F8C6FB7}"/>
              </a:ext>
            </a:extLst>
          </p:cNvPr>
          <p:cNvSpPr/>
          <p:nvPr/>
        </p:nvSpPr>
        <p:spPr>
          <a:xfrm>
            <a:off x="2978583" y="3784064"/>
            <a:ext cx="2080433" cy="136440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EDBBB0-63AC-CCCA-EBA7-AD444C333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416" y="2187251"/>
            <a:ext cx="6042406" cy="3193629"/>
          </a:xfrm>
          <a:prstGeom prst="rect">
            <a:avLst/>
          </a:prstGeom>
          <a:ln w="28575">
            <a:noFill/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FA9D659-8B73-F9B3-2F66-DF5A8034BE91}"/>
              </a:ext>
            </a:extLst>
          </p:cNvPr>
          <p:cNvSpPr/>
          <p:nvPr/>
        </p:nvSpPr>
        <p:spPr>
          <a:xfrm>
            <a:off x="6966163" y="2167373"/>
            <a:ext cx="1342950" cy="3105738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E398BA-0627-22C9-3E56-285C24A39C5F}"/>
              </a:ext>
            </a:extLst>
          </p:cNvPr>
          <p:cNvSpPr txBox="1"/>
          <p:nvPr/>
        </p:nvSpPr>
        <p:spPr>
          <a:xfrm>
            <a:off x="2058438" y="5471768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Current round</a:t>
            </a:r>
            <a:endParaRPr kumimoji="1" lang="ko-Kore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AB5E5-D338-DB9A-2FA3-0C102637C673}"/>
              </a:ext>
            </a:extLst>
          </p:cNvPr>
          <p:cNvSpPr txBox="1"/>
          <p:nvPr/>
        </p:nvSpPr>
        <p:spPr>
          <a:xfrm>
            <a:off x="8284448" y="5461521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Subsequent round</a:t>
            </a:r>
            <a:endParaRPr kumimoji="1" lang="ko-Kore-KR" altLang="en-US" b="1" dirty="0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0E0D333-9606-BFD6-1B12-ABDD3CA11903}"/>
              </a:ext>
            </a:extLst>
          </p:cNvPr>
          <p:cNvCxnSpPr>
            <a:stCxn id="10" idx="2"/>
          </p:cNvCxnSpPr>
          <p:nvPr/>
        </p:nvCxnSpPr>
        <p:spPr>
          <a:xfrm>
            <a:off x="7637638" y="5273111"/>
            <a:ext cx="5553" cy="52409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18A607C8-5049-2CDF-6712-8BA6FB088B46}"/>
              </a:ext>
            </a:extLst>
          </p:cNvPr>
          <p:cNvCxnSpPr>
            <a:cxnSpLocks/>
          </p:cNvCxnSpPr>
          <p:nvPr/>
        </p:nvCxnSpPr>
        <p:spPr>
          <a:xfrm flipH="1">
            <a:off x="3996680" y="5797532"/>
            <a:ext cx="363516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4ADF2C8-D76A-C7B3-5FBA-2B37B30A325B}"/>
              </a:ext>
            </a:extLst>
          </p:cNvPr>
          <p:cNvCxnSpPr/>
          <p:nvPr/>
        </p:nvCxnSpPr>
        <p:spPr>
          <a:xfrm flipV="1">
            <a:off x="4008860" y="5138530"/>
            <a:ext cx="0" cy="66692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67AB292-4977-7926-E2FA-DF1A4B60976A}"/>
              </a:ext>
            </a:extLst>
          </p:cNvPr>
          <p:cNvSpPr txBox="1"/>
          <p:nvPr/>
        </p:nvSpPr>
        <p:spPr>
          <a:xfrm>
            <a:off x="936554" y="3105835"/>
            <a:ext cx="14253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b="1" dirty="0"/>
              <a:t>Key schedule</a:t>
            </a:r>
            <a:endParaRPr kumimoji="1" lang="ko-Kore-KR" altLang="en-US" sz="15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1B260B-0E2C-4909-F5B1-175EA2A6B0EF}"/>
              </a:ext>
            </a:extLst>
          </p:cNvPr>
          <p:cNvSpPr txBox="1"/>
          <p:nvPr/>
        </p:nvSpPr>
        <p:spPr>
          <a:xfrm>
            <a:off x="3144213" y="2573750"/>
            <a:ext cx="16017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b="1" dirty="0"/>
              <a:t>Round function</a:t>
            </a:r>
            <a:endParaRPr kumimoji="1" lang="ko-Kore-KR" altLang="en-US" sz="15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DC42FF-24B4-06EB-E81E-24143DE03382}"/>
              </a:ext>
            </a:extLst>
          </p:cNvPr>
          <p:cNvSpPr txBox="1"/>
          <p:nvPr/>
        </p:nvSpPr>
        <p:spPr>
          <a:xfrm>
            <a:off x="7054442" y="3105835"/>
            <a:ext cx="14253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b="1" dirty="0"/>
              <a:t>Key schedule</a:t>
            </a:r>
            <a:endParaRPr kumimoji="1" lang="ko-Kore-KR" altLang="en-US" sz="15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143846-29BB-13CB-E98D-AC08FC748C8B}"/>
              </a:ext>
            </a:extLst>
          </p:cNvPr>
          <p:cNvSpPr txBox="1"/>
          <p:nvPr/>
        </p:nvSpPr>
        <p:spPr>
          <a:xfrm>
            <a:off x="9262101" y="2573750"/>
            <a:ext cx="16017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b="1" dirty="0"/>
              <a:t>Round function</a:t>
            </a:r>
            <a:endParaRPr kumimoji="1" lang="ko-Kore-KR" altLang="en-US" sz="15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E4FF29-824E-8854-36BF-74E6C5A9B5AB}"/>
              </a:ext>
            </a:extLst>
          </p:cNvPr>
          <p:cNvSpPr txBox="1"/>
          <p:nvPr/>
        </p:nvSpPr>
        <p:spPr>
          <a:xfrm>
            <a:off x="14340" y="66192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endParaRPr kumimoji="1"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8925B9-89F0-7B47-E1C3-DBD1C340A804}"/>
              </a:ext>
            </a:extLst>
          </p:cNvPr>
          <p:cNvSpPr txBox="1"/>
          <p:nvPr/>
        </p:nvSpPr>
        <p:spPr>
          <a:xfrm>
            <a:off x="231991" y="6630556"/>
            <a:ext cx="118854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800" dirty="0"/>
              <a:t>Jang et al</a:t>
            </a:r>
            <a:r>
              <a:rPr lang="ko-Kore-KR" altLang="en-US" sz="800" dirty="0"/>
              <a:t> “</a:t>
            </a:r>
            <a:r>
              <a:rPr lang="en" altLang="ko-Kore-KR" sz="800" dirty="0"/>
              <a:t>Parallel Quantum Addition for Korean Block Ciphers</a:t>
            </a:r>
            <a:r>
              <a:rPr lang="ko-Kore-KR" altLang="en-US" sz="800" dirty="0"/>
              <a:t>”</a:t>
            </a:r>
            <a:r>
              <a:rPr lang="en-US" altLang="ko-Kore-KR" sz="800" dirty="0"/>
              <a:t>, Quantum Information Processing, 2022.</a:t>
            </a:r>
            <a:endParaRPr lang="ko-Kore-KR" altLang="en-US" sz="800" dirty="0"/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BD0E2CC7-BAAD-2573-92A8-CC26952E2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268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6">
            <a:extLst>
              <a:ext uri="{FF2B5EF4-FFF2-40B4-BE49-F238E27FC236}">
                <a16:creationId xmlns:a16="http://schemas.microsoft.com/office/drawing/2014/main" id="{44A5B43E-4385-16D2-D9C0-8CB508C5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 dirty="0"/>
              <a:t>LEA quantum circuit</a:t>
            </a:r>
            <a:endParaRPr lang="ko-Kore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B60F0E-DFBB-5F99-38DB-2500099EF14E}"/>
                  </a:ext>
                </a:extLst>
              </p:cNvPr>
              <p:cNvSpPr txBox="1"/>
              <p:nvPr/>
            </p:nvSpPr>
            <p:spPr>
              <a:xfrm>
                <a:off x="-29817" y="1265266"/>
                <a:ext cx="12378710" cy="2084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dirty="0"/>
                  <a:t>We significantly reduce the Toffoli/full depth by allocating additional ancilla qubits.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b="1" dirty="0"/>
                  <a:t>74% depth reduction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100" dirty="0"/>
                  <a:t>Due to the </a:t>
                </a:r>
                <a:r>
                  <a:rPr kumimoji="1" lang="en-US" altLang="ko-KR" sz="2100" b="1" dirty="0">
                    <a:solidFill>
                      <a:srgbClr val="C00000"/>
                    </a:solidFill>
                  </a:rPr>
                  <a:t>significant increases in qubit count</a:t>
                </a:r>
                <a:r>
                  <a:rPr kumimoji="1" lang="en-US" altLang="ko-KR" sz="2100" dirty="0"/>
                  <a:t>, the trade of metrics, </a:t>
                </a:r>
                <a14:m>
                  <m:oMath xmlns:m="http://schemas.openxmlformats.org/officeDocument/2006/math">
                    <m:r>
                      <a:rPr kumimoji="1" lang="en-US" altLang="ko-KR" sz="21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𝑻𝑫</m:t>
                    </m:r>
                    <m:r>
                      <m:rPr>
                        <m:nor/>
                      </m:rPr>
                      <a:rPr kumimoji="1" lang="en-US" altLang="ko-Kore-KR" sz="2100" b="1" dirty="0">
                        <a:solidFill>
                          <a:srgbClr val="C00000"/>
                        </a:solidFill>
                      </a:rPr>
                      <m:t>−</m:t>
                    </m:r>
                    <m:r>
                      <a:rPr kumimoji="1" lang="en-US" altLang="ko-KR" sz="21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kumimoji="1" lang="en-US" altLang="ko-KR" sz="21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sz="21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𝑭𝑫</m:t>
                    </m:r>
                    <m:r>
                      <m:rPr>
                        <m:nor/>
                      </m:rPr>
                      <a:rPr kumimoji="1" lang="en-US" altLang="ko-Kore-KR" sz="2100" b="1" dirty="0">
                        <a:solidFill>
                          <a:srgbClr val="C00000"/>
                        </a:solidFill>
                      </a:rPr>
                      <m:t>−</m:t>
                    </m:r>
                    <m:r>
                      <a:rPr kumimoji="1" lang="en-US" altLang="ko-KR" sz="21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kumimoji="1" lang="en-US" altLang="ko-KR" sz="21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kumimoji="1" lang="en-US" altLang="ko-Kore-KR" sz="2100" b="1" dirty="0">
                    <a:solidFill>
                      <a:srgbClr val="C00000"/>
                    </a:solidFill>
                  </a:rPr>
                  <a:t>increases.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ko-Kore-KR" sz="2100" dirty="0"/>
                  <a:t>However,</a:t>
                </a:r>
                <a:r>
                  <a:rPr kumimoji="1" lang="en-US" altLang="ko-Kore-KR" sz="2100" b="1" dirty="0">
                    <a:solidFill>
                      <a:schemeClr val="accent5">
                        <a:lumMod val="75000"/>
                      </a:schemeClr>
                    </a:solidFill>
                  </a:rPr>
                  <a:t> thanks to the depth optimization</a:t>
                </a:r>
                <a:r>
                  <a:rPr kumimoji="1" lang="en-US" altLang="ko-Kore-KR" sz="2100" dirty="0"/>
                  <a:t>,</a:t>
                </a:r>
                <a:r>
                  <a:rPr kumimoji="1" lang="en-US" altLang="ko-Kore-KR" sz="2100" b="1" dirty="0"/>
                  <a:t> </a:t>
                </a:r>
                <a:r>
                  <a:rPr kumimoji="1" lang="en-US" altLang="ko-Kore-KR" sz="2100" dirty="0"/>
                  <a:t>the trade-off metrics for parallelization,</a:t>
                </a:r>
              </a:p>
              <a:p>
                <a:pPr lvl="1"/>
                <a:r>
                  <a:rPr kumimoji="1" lang="en-US" altLang="ko-KR" sz="2100" b="1" dirty="0">
                    <a:solidFill>
                      <a:schemeClr val="accent5">
                        <a:lumMod val="75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1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1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𝑻𝑫</m:t>
                        </m:r>
                      </m:e>
                      <m:sup>
                        <m:r>
                          <a:rPr kumimoji="1" lang="en-US" altLang="ko-KR" sz="21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m:rPr>
                        <m:nor/>
                      </m:rPr>
                      <a:rPr kumimoji="1" lang="en-US" altLang="ko-Kore-KR" sz="2100" b="1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m:t>−</m:t>
                    </m:r>
                    <m:r>
                      <a:rPr kumimoji="1" lang="en-US" altLang="ko-KR" sz="21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kumimoji="1" lang="en-US" altLang="ko-KR" sz="21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ko-KR" sz="21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1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𝑭𝑫</m:t>
                        </m:r>
                      </m:e>
                      <m:sup>
                        <m:r>
                          <a:rPr kumimoji="1" lang="en-US" altLang="ko-KR" sz="21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m:rPr>
                        <m:nor/>
                      </m:rPr>
                      <a:rPr kumimoji="1" lang="en-US" altLang="ko-Kore-KR" sz="2100" b="1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m:t>−</m:t>
                    </m:r>
                    <m:r>
                      <a:rPr kumimoji="1" lang="en-US" altLang="ko-KR" sz="21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kumimoji="1" lang="en-US" altLang="ko-Kore-KR" sz="2100" b="1" dirty="0">
                    <a:solidFill>
                      <a:schemeClr val="accent5">
                        <a:lumMod val="75000"/>
                      </a:schemeClr>
                    </a:solidFill>
                  </a:rPr>
                  <a:t>, are optimized.</a:t>
                </a:r>
                <a:endParaRPr kumimoji="1" lang="ko-Kore-KR" altLang="en-US" sz="2100" b="1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endParaRPr kumimoji="1" lang="ko-Kore-KR" altLang="en-US" sz="22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B60F0E-DFBB-5F99-38DB-2500099EF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817" y="1265266"/>
                <a:ext cx="12378710" cy="2084738"/>
              </a:xfrm>
              <a:prstGeom prst="rect">
                <a:avLst/>
              </a:prstGeom>
              <a:blipFill>
                <a:blip r:embed="rId2"/>
                <a:stretch>
                  <a:fillRect l="-512" t="-181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4D6E87E2-0E45-548E-1C14-9CCE564F4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67" y="3208220"/>
            <a:ext cx="10345064" cy="28780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3B7DA6-52AE-AB10-7223-007644BC5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136" y="6122600"/>
            <a:ext cx="6153727" cy="288636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FF9ADE-3BCA-A835-994B-74545B9DC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636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6">
            <a:extLst>
              <a:ext uri="{FF2B5EF4-FFF2-40B4-BE49-F238E27FC236}">
                <a16:creationId xmlns:a16="http://schemas.microsoft.com/office/drawing/2014/main" id="{44A5B43E-4385-16D2-D9C0-8CB508C5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b="1" dirty="0"/>
              <a:t>Evaluation of Post-Quantum Security</a:t>
            </a:r>
            <a:endParaRPr lang="ko-Kore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D002E9-7FBA-3B11-4C2F-D9E700B82EB8}"/>
                  </a:ext>
                </a:extLst>
              </p:cNvPr>
              <p:cNvSpPr txBox="1"/>
              <p:nvPr/>
            </p:nvSpPr>
            <p:spPr>
              <a:xfrm>
                <a:off x="142896" y="1287272"/>
                <a:ext cx="11912877" cy="1471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>
                    <a:sym typeface="Wingdings" pitchFamily="2" charset="2"/>
                  </a:rPr>
                  <a:t>Based on the optimized quantum circuits for Grover’s key search, we estimate </a:t>
                </a:r>
              </a:p>
              <a:p>
                <a:r>
                  <a:rPr kumimoji="1" lang="en-US" altLang="ko-KR" sz="2200" dirty="0">
                    <a:sym typeface="Wingdings" pitchFamily="2" charset="2"/>
                  </a:rPr>
                  <a:t>   required resources for quantum key search.</a:t>
                </a:r>
              </a:p>
              <a:p>
                <a:endParaRPr kumimoji="1" lang="en-US" altLang="ko-KR" sz="1500" b="1" dirty="0">
                  <a:sym typeface="Wingdings" pitchFamily="2" charset="2"/>
                </a:endParaRPr>
              </a:p>
              <a:p>
                <a:r>
                  <a:rPr kumimoji="1" lang="en-US" altLang="ko-KR" sz="2200" b="1" dirty="0">
                    <a:sym typeface="Wingdings" pitchFamily="2" charset="2"/>
                  </a:rPr>
                  <a:t>Grover’s key search (</a:t>
                </a:r>
                <a14:m>
                  <m:oMath xmlns:m="http://schemas.openxmlformats.org/officeDocument/2006/math">
                    <m:r>
                      <a:rPr kumimoji="1" lang="en-US" altLang="ko-KR" sz="2200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𝑘</m:t>
                    </m:r>
                  </m:oMath>
                </a14:m>
                <a:r>
                  <a:rPr kumimoji="1" lang="en-US" altLang="ko-KR" sz="2200" b="1" dirty="0">
                    <a:sym typeface="Wingdings" pitchFamily="2" charset="2"/>
                  </a:rPr>
                  <a:t>-bit key) are estimated as follows: Quantum circuit </a:t>
                </a:r>
                <a14:m>
                  <m:oMath xmlns:m="http://schemas.openxmlformats.org/officeDocument/2006/math">
                    <m:r>
                      <a:rPr kumimoji="1" lang="en-US" altLang="ko-KR" sz="2200" b="1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×</m:t>
                    </m:r>
                  </m:oMath>
                </a14:m>
                <a:r>
                  <a:rPr kumimoji="1" lang="en-US" altLang="ko-KR" sz="2200" b="1" dirty="0">
                    <a:sym typeface="Wingdings" pitchFamily="2" charset="2"/>
                  </a:rPr>
                  <a:t> 2 </a:t>
                </a:r>
                <a14:m>
                  <m:oMath xmlns:m="http://schemas.openxmlformats.org/officeDocument/2006/math">
                    <m:r>
                      <a:rPr kumimoji="1" lang="en-US" altLang="ko-KR" sz="2200" b="1" i="1" dirty="0">
                        <a:latin typeface="Cambria Math" panose="02040503050406030204" pitchFamily="18" charset="0"/>
                        <a:sym typeface="Wingdings" pitchFamily="2" charset="2"/>
                      </a:rPr>
                      <m:t>×</m:t>
                    </m:r>
                  </m:oMath>
                </a14:m>
                <a:r>
                  <a:rPr kumimoji="1" lang="en-US" altLang="ko-KR" sz="2200" b="1" dirty="0">
                    <a:sym typeface="Wingdings" pitchFamily="2" charset="2"/>
                  </a:rPr>
                  <a:t> ⌊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200" b="1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kumimoji="1" lang="en-US" altLang="ko-KR" sz="2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𝝅</m:t>
                        </m:r>
                      </m:num>
                      <m:den>
                        <m:r>
                          <a:rPr kumimoji="1" lang="en-US" altLang="ko-KR" sz="2200" b="1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𝟒</m:t>
                        </m:r>
                      </m:den>
                    </m:f>
                    <m:rad>
                      <m:radPr>
                        <m:degHide m:val="on"/>
                        <m:ctrlPr>
                          <a:rPr kumimoji="1" lang="en-US" altLang="ko-KR" sz="2200" b="1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1" lang="en-US" altLang="ko-KR" sz="2200" b="1" i="1" dirty="0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200" b="1" i="1" dirty="0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𝟐</m:t>
                            </m:r>
                          </m:e>
                          <m:sup>
                            <m:r>
                              <a:rPr kumimoji="1" lang="en-US" altLang="ko-KR" sz="2200" b="1" i="1" dirty="0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𝒌</m:t>
                            </m:r>
                          </m:sup>
                        </m:sSup>
                      </m:e>
                    </m:rad>
                  </m:oMath>
                </a14:m>
                <a:r>
                  <a:rPr kumimoji="1" lang="en-US" altLang="ko-KR" sz="2200" b="1" dirty="0">
                    <a:sym typeface="Wingdings" pitchFamily="2" charset="2"/>
                  </a:rPr>
                  <a:t> ⌋.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D002E9-7FBA-3B11-4C2F-D9E700B82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96" y="1287272"/>
                <a:ext cx="11912877" cy="1471813"/>
              </a:xfrm>
              <a:prstGeom prst="rect">
                <a:avLst/>
              </a:prstGeom>
              <a:blipFill>
                <a:blip r:embed="rId2"/>
                <a:stretch>
                  <a:fillRect l="-639" t="-2564" b="-341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87F274B9-708E-6275-F302-14A22D3BA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22" y="2798836"/>
            <a:ext cx="7065818" cy="18273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7DCC134-60B3-B573-CAA9-B708BE261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825" y="4640012"/>
            <a:ext cx="5308654" cy="46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4A21AA-F5EF-674D-2C2E-82E254608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2024" y="2973391"/>
            <a:ext cx="2463869" cy="8672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EFB558-42DE-B721-4F0E-D601F67D1D3D}"/>
              </a:ext>
            </a:extLst>
          </p:cNvPr>
          <p:cNvSpPr txBox="1"/>
          <p:nvPr/>
        </p:nvSpPr>
        <p:spPr>
          <a:xfrm>
            <a:off x="9344473" y="391425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 Recall this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82BF39-BED7-3C2A-324B-8A9FFC091300}"/>
                  </a:ext>
                </a:extLst>
              </p:cNvPr>
              <p:cNvSpPr txBox="1"/>
              <p:nvPr/>
            </p:nvSpPr>
            <p:spPr>
              <a:xfrm>
                <a:off x="10842614" y="3167960"/>
                <a:ext cx="1213159" cy="478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1800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×</m:t>
                    </m:r>
                  </m:oMath>
                </a14:m>
                <a:r>
                  <a:rPr kumimoji="1" lang="en-US" altLang="ko-KR" sz="1800" dirty="0">
                    <a:sym typeface="Wingdings" pitchFamily="2" charset="2"/>
                  </a:rPr>
                  <a:t> ⌊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180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kumimoji="1" lang="en-US" altLang="ko-KR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𝜋</m:t>
                        </m:r>
                      </m:num>
                      <m:den>
                        <m:r>
                          <a:rPr kumimoji="1" lang="en-US" altLang="ko-KR" sz="18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4</m:t>
                        </m:r>
                      </m:den>
                    </m:f>
                    <m:rad>
                      <m:radPr>
                        <m:degHide m:val="on"/>
                        <m:ctrlPr>
                          <a:rPr kumimoji="1" lang="en-US" altLang="ko-KR" sz="180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1" lang="en-US" altLang="ko-KR" sz="1800" i="1" dirty="0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1800" b="0" i="1" dirty="0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R" sz="1800" b="0" i="1" dirty="0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𝑘</m:t>
                            </m:r>
                          </m:sup>
                        </m:sSup>
                      </m:e>
                    </m:rad>
                  </m:oMath>
                </a14:m>
                <a:r>
                  <a:rPr kumimoji="1" lang="en-US" altLang="ko-KR" sz="1800" dirty="0">
                    <a:sym typeface="Wingdings" pitchFamily="2" charset="2"/>
                  </a:rPr>
                  <a:t> ⌋</a:t>
                </a:r>
                <a:endParaRPr lang="ko-Kore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82BF39-BED7-3C2A-324B-8A9FFC09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3167960"/>
                <a:ext cx="1213159" cy="478144"/>
              </a:xfrm>
              <a:prstGeom prst="rect">
                <a:avLst/>
              </a:prstGeom>
              <a:blipFill>
                <a:blip r:embed="rId6"/>
                <a:stretch>
                  <a:fillRect r="-1031" b="-769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B7A4E2A-0643-1E61-3C7D-64712F4ABCEF}"/>
              </a:ext>
            </a:extLst>
          </p:cNvPr>
          <p:cNvSpPr txBox="1"/>
          <p:nvPr/>
        </p:nvSpPr>
        <p:spPr>
          <a:xfrm>
            <a:off x="-23150" y="5238295"/>
            <a:ext cx="13593447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ore-KR" altLang="en-US" sz="2200" dirty="0"/>
              <a:t>We evaluate the post- quantum security level suggested by NIST</a:t>
            </a:r>
            <a:r>
              <a:rPr lang="en-US" altLang="ko-Kore-KR" sz="22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100" b="1" dirty="0"/>
              <a:t>Level 1, 3, and 5 </a:t>
            </a:r>
            <a:r>
              <a:rPr lang="en-US" altLang="ko-KR" sz="2100" dirty="0"/>
              <a:t>correspond to the attack complexity for</a:t>
            </a:r>
            <a:r>
              <a:rPr lang="en-US" altLang="ko-KR" sz="2100" b="1" dirty="0"/>
              <a:t> AES-128, -192, and -256,</a:t>
            </a:r>
            <a:r>
              <a:rPr lang="en-US" altLang="ko-KR" sz="2100" dirty="0"/>
              <a:t> respectively.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2100" b="1" dirty="0">
                <a:solidFill>
                  <a:schemeClr val="accent5">
                    <a:lumMod val="75000"/>
                  </a:schemeClr>
                </a:solidFill>
              </a:rPr>
              <a:t>HIGHT and LEA achieve the appropriate post-quantum security</a:t>
            </a:r>
            <a:r>
              <a:rPr lang="en" altLang="ko-Kore-KR" sz="2100" dirty="0"/>
              <a:t> level according </a:t>
            </a:r>
          </a:p>
          <a:p>
            <a:pPr lvl="1"/>
            <a:r>
              <a:rPr lang="en" altLang="ko-Kore-KR" sz="2100" dirty="0"/>
              <a:t>    to the key size.</a:t>
            </a:r>
            <a:endParaRPr lang="ko-Kore-KR" altLang="en-US" sz="2100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73BDF78-572C-9F9C-F7EA-BA50C19D2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283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9559FC6-3191-515B-7562-E6D94A4326AF}"/>
              </a:ext>
            </a:extLst>
          </p:cNvPr>
          <p:cNvSpPr/>
          <p:nvPr/>
        </p:nvSpPr>
        <p:spPr>
          <a:xfrm>
            <a:off x="148281" y="178929"/>
            <a:ext cx="11738919" cy="1227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69655C-54C4-8C6D-3B30-FF9858B76B2C}"/>
              </a:ext>
            </a:extLst>
          </p:cNvPr>
          <p:cNvSpPr txBox="1"/>
          <p:nvPr/>
        </p:nvSpPr>
        <p:spPr>
          <a:xfrm>
            <a:off x="378939" y="272378"/>
            <a:ext cx="268535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500" b="1" dirty="0">
                <a:solidFill>
                  <a:schemeClr val="accent5">
                    <a:lumMod val="75000"/>
                  </a:schemeClr>
                </a:solidFill>
              </a:rPr>
              <a:t>Contents</a:t>
            </a:r>
            <a:endParaRPr kumimoji="1" lang="ko-Kore-KR" altLang="en-US" sz="45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3C94FA8-259E-6665-824A-5C8086BBE106}"/>
              </a:ext>
            </a:extLst>
          </p:cNvPr>
          <p:cNvSpPr/>
          <p:nvPr/>
        </p:nvSpPr>
        <p:spPr>
          <a:xfrm>
            <a:off x="494269" y="1277187"/>
            <a:ext cx="7949514" cy="741405"/>
          </a:xfrm>
          <a:prstGeom prst="round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0E08C87-FFBB-26B2-693D-4DE09E728BE0}"/>
              </a:ext>
            </a:extLst>
          </p:cNvPr>
          <p:cNvSpPr/>
          <p:nvPr/>
        </p:nvSpPr>
        <p:spPr>
          <a:xfrm>
            <a:off x="494269" y="2315722"/>
            <a:ext cx="7949514" cy="741405"/>
          </a:xfrm>
          <a:prstGeom prst="round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CBD37F5-96C9-34FD-5E19-81FA7F7EFE62}"/>
              </a:ext>
            </a:extLst>
          </p:cNvPr>
          <p:cNvSpPr/>
          <p:nvPr/>
        </p:nvSpPr>
        <p:spPr>
          <a:xfrm>
            <a:off x="494269" y="3406102"/>
            <a:ext cx="7949514" cy="741405"/>
          </a:xfrm>
          <a:prstGeom prst="round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0C503E9-BF16-ACF8-A192-6F39622FC0DE}"/>
              </a:ext>
            </a:extLst>
          </p:cNvPr>
          <p:cNvSpPr/>
          <p:nvPr/>
        </p:nvSpPr>
        <p:spPr>
          <a:xfrm>
            <a:off x="494269" y="4496482"/>
            <a:ext cx="7949514" cy="741405"/>
          </a:xfrm>
          <a:prstGeom prst="round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46A6CD2-11DC-B5D8-9D6B-8391F513CDE3}"/>
              </a:ext>
            </a:extLst>
          </p:cNvPr>
          <p:cNvSpPr/>
          <p:nvPr/>
        </p:nvSpPr>
        <p:spPr>
          <a:xfrm>
            <a:off x="494269" y="5586862"/>
            <a:ext cx="7949514" cy="741405"/>
          </a:xfrm>
          <a:prstGeom prst="round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FB31CD-1DFF-9E28-4824-17D186B52D48}"/>
              </a:ext>
            </a:extLst>
          </p:cNvPr>
          <p:cNvSpPr txBox="1"/>
          <p:nvPr/>
        </p:nvSpPr>
        <p:spPr>
          <a:xfrm>
            <a:off x="584886" y="1406183"/>
            <a:ext cx="2449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 dirty="0"/>
              <a:t>Our Contribution</a:t>
            </a:r>
            <a:endParaRPr kumimoji="1" lang="ko-Kore-KR" altLang="en-US" sz="2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E932C-1ECD-5E58-A137-5AF2C213191B}"/>
              </a:ext>
            </a:extLst>
          </p:cNvPr>
          <p:cNvSpPr txBox="1"/>
          <p:nvPr/>
        </p:nvSpPr>
        <p:spPr>
          <a:xfrm>
            <a:off x="584886" y="2447897"/>
            <a:ext cx="21996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 dirty="0"/>
              <a:t>Preliminaries</a:t>
            </a:r>
            <a:endParaRPr kumimoji="1" lang="ko-Kore-KR" altLang="en-US" sz="25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DEC80D-9E61-D880-CC2D-F5AAFDE91E60}"/>
              </a:ext>
            </a:extLst>
          </p:cNvPr>
          <p:cNvSpPr txBox="1"/>
          <p:nvPr/>
        </p:nvSpPr>
        <p:spPr>
          <a:xfrm>
            <a:off x="584886" y="3538277"/>
            <a:ext cx="743504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 dirty="0"/>
              <a:t>Proposed Quantum Circuits for HIGHT and LEA</a:t>
            </a:r>
            <a:endParaRPr kumimoji="1" lang="ko-Kore-KR" altLang="en-US" sz="25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2A3183-BF42-1F4F-F8C7-427C7F6246C2}"/>
              </a:ext>
            </a:extLst>
          </p:cNvPr>
          <p:cNvSpPr txBox="1"/>
          <p:nvPr/>
        </p:nvSpPr>
        <p:spPr>
          <a:xfrm>
            <a:off x="584886" y="4628657"/>
            <a:ext cx="18053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 dirty="0"/>
              <a:t>Evaluation</a:t>
            </a:r>
            <a:endParaRPr kumimoji="1" lang="ko-Kore-KR" altLang="en-US" sz="25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A064FE-0717-C79F-15E0-A903EAA6913D}"/>
              </a:ext>
            </a:extLst>
          </p:cNvPr>
          <p:cNvSpPr txBox="1"/>
          <p:nvPr/>
        </p:nvSpPr>
        <p:spPr>
          <a:xfrm>
            <a:off x="584886" y="5719037"/>
            <a:ext cx="19287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 dirty="0"/>
              <a:t>Conclusion</a:t>
            </a:r>
            <a:endParaRPr kumimoji="1" lang="ko-Kore-KR" altLang="en-US" sz="25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75C7EB7-7D1D-E9E1-F12A-B105B3AF3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908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6">
            <a:extLst>
              <a:ext uri="{FF2B5EF4-FFF2-40B4-BE49-F238E27FC236}">
                <a16:creationId xmlns:a16="http://schemas.microsoft.com/office/drawing/2014/main" id="{44A5B43E-4385-16D2-D9C0-8CB508C5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b="1" dirty="0"/>
              <a:t>Conclusion</a:t>
            </a:r>
            <a:endParaRPr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70EC99-4801-9ACB-FE1B-63C4E4847041}"/>
              </a:ext>
            </a:extLst>
          </p:cNvPr>
          <p:cNvSpPr txBox="1"/>
          <p:nvPr/>
        </p:nvSpPr>
        <p:spPr>
          <a:xfrm>
            <a:off x="0" y="1256779"/>
            <a:ext cx="1193060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ko-Kore-KR" sz="2200" b="1" dirty="0"/>
              <a:t>Multiple techniques</a:t>
            </a:r>
            <a:r>
              <a:rPr lang="en" altLang="ko-Kore-KR" sz="2200" dirty="0"/>
              <a:t> are gathered in this work </a:t>
            </a:r>
            <a:r>
              <a:rPr lang="en" altLang="ko-Kore-KR" sz="2200" b="1" dirty="0">
                <a:solidFill>
                  <a:schemeClr val="accent5">
                    <a:lumMod val="75000"/>
                  </a:schemeClr>
                </a:solidFill>
              </a:rPr>
              <a:t>to effectively reduce circuit depth.</a:t>
            </a:r>
          </a:p>
          <a:p>
            <a:pPr lvl="1"/>
            <a:r>
              <a:rPr lang="en" altLang="ko-Kore-KR" sz="2200" dirty="0"/>
              <a:t> (such as shallow architecture and copying for parallel operation)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altLang="ko-Kore-K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ko-Kore-KR" sz="2200" b="1" dirty="0">
                <a:effectLst/>
              </a:rPr>
              <a:t>Depth-optimized quantum circuits</a:t>
            </a:r>
            <a:r>
              <a:rPr lang="en" altLang="ko-Kore-KR" sz="2200" dirty="0">
                <a:effectLst/>
              </a:rPr>
              <a:t> offer optimal performance for Grover’s key search.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ko-Kore-KR" sz="2200" dirty="0">
                <a:effectLst/>
              </a:rPr>
              <a:t>We provide the</a:t>
            </a:r>
            <a:r>
              <a:rPr lang="en" altLang="ko-Kore-KR" sz="2200" dirty="0">
                <a:solidFill>
                  <a:schemeClr val="accent5">
                    <a:lumMod val="75000"/>
                  </a:schemeClr>
                </a:solidFill>
                <a:effectLst/>
              </a:rPr>
              <a:t> </a:t>
            </a:r>
            <a:r>
              <a:rPr lang="en" altLang="ko-Kore-KR" sz="2200" b="1" dirty="0">
                <a:solidFill>
                  <a:schemeClr val="accent5">
                    <a:lumMod val="75000"/>
                  </a:schemeClr>
                </a:solidFill>
                <a:effectLst/>
              </a:rPr>
              <a:t>lowest quantum attack complexity</a:t>
            </a:r>
            <a:r>
              <a:rPr lang="en" altLang="ko-Kore-KR" sz="2200" dirty="0">
                <a:solidFill>
                  <a:schemeClr val="accent5">
                    <a:lumMod val="75000"/>
                  </a:schemeClr>
                </a:solidFill>
                <a:effectLst/>
              </a:rPr>
              <a:t> </a:t>
            </a:r>
            <a:r>
              <a:rPr lang="en" altLang="ko-Kore-KR" sz="2200" dirty="0">
                <a:effectLst/>
              </a:rPr>
              <a:t>and the </a:t>
            </a:r>
            <a:r>
              <a:rPr lang="en" altLang="ko-Kore-KR" sz="2200" b="1" dirty="0">
                <a:solidFill>
                  <a:schemeClr val="accent5">
                    <a:lumMod val="75000"/>
                  </a:schemeClr>
                </a:solidFill>
                <a:effectLst/>
              </a:rPr>
              <a:t>best trade-off performance</a:t>
            </a:r>
            <a:r>
              <a:rPr lang="en" altLang="ko-Kore-KR" sz="2200" dirty="0">
                <a:solidFill>
                  <a:schemeClr val="accent5">
                    <a:lumMod val="75000"/>
                  </a:schemeClr>
                </a:solidFill>
                <a:effectLst/>
              </a:rPr>
              <a:t> </a:t>
            </a:r>
            <a:r>
              <a:rPr lang="en" altLang="ko-Kore-KR" sz="2200" dirty="0">
                <a:effectLst/>
              </a:rPr>
              <a:t>for major metrics </a:t>
            </a:r>
            <a:r>
              <a:rPr lang="en" altLang="ko-Kore-KR" sz="2200" b="1" dirty="0">
                <a:effectLst/>
              </a:rPr>
              <a:t>under the depth constraint. </a:t>
            </a:r>
            <a:endParaRPr lang="en" altLang="ko-Kore-KR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altLang="ko-Kore-K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ko-Kore-KR" sz="2200" b="1" dirty="0"/>
              <a:t>We re-evaluate post-quantum security for HIGHT and LEA </a:t>
            </a:r>
            <a:r>
              <a:rPr lang="en" altLang="ko-Kore-KR" sz="2200" dirty="0"/>
              <a:t>(with NIST standard).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ko-Kore-KR" sz="2200" dirty="0"/>
              <a:t>The quantum circuit of the target cipher is a </a:t>
            </a:r>
            <a:r>
              <a:rPr lang="en" altLang="ko-Kore-KR" sz="2200" b="1" dirty="0"/>
              <a:t>fundamental block in quantum </a:t>
            </a:r>
          </a:p>
          <a:p>
            <a:pPr lvl="1"/>
            <a:r>
              <a:rPr lang="en" altLang="ko-Kore-KR" sz="2200" b="1" dirty="0"/>
              <a:t>     cryptanalysis.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ko-Kore-KR" sz="2200" dirty="0"/>
              <a:t>Thus, the quantum circuits in this work can be utilized for other quantum algorithms </a:t>
            </a:r>
          </a:p>
          <a:p>
            <a:pPr lvl="1"/>
            <a:r>
              <a:rPr lang="en" altLang="ko-Kore-KR" sz="2200" dirty="0"/>
              <a:t>    (not only for Grover’s exhaustive search).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A2A42F5-5D4F-723C-E829-C3AF5336F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259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3DB444-56B0-E54A-9EE4-D970340A84B7}"/>
              </a:ext>
            </a:extLst>
          </p:cNvPr>
          <p:cNvSpPr/>
          <p:nvPr/>
        </p:nvSpPr>
        <p:spPr>
          <a:xfrm>
            <a:off x="304800" y="142875"/>
            <a:ext cx="11639550" cy="1047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6AE7D-0366-1D4E-8071-FE2C82B4FBE4}"/>
              </a:ext>
            </a:extLst>
          </p:cNvPr>
          <p:cNvSpPr txBox="1"/>
          <p:nvPr/>
        </p:nvSpPr>
        <p:spPr>
          <a:xfrm>
            <a:off x="3924670" y="2844224"/>
            <a:ext cx="423776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000" dirty="0"/>
              <a:t>Thank you!</a:t>
            </a:r>
            <a:endParaRPr kumimoji="1" lang="ko-Kore-KR" altLang="en-US" sz="7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8E8348-1449-7669-0675-11CA06662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8771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65A53-C6CE-18B8-A285-77A1B404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/>
              <a:t>Contributions</a:t>
            </a:r>
            <a:endParaRPr kumimoji="1" lang="ko-Kore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86A411-7FEB-1AEC-672A-703F7C79DF0D}"/>
              </a:ext>
            </a:extLst>
          </p:cNvPr>
          <p:cNvSpPr txBox="1"/>
          <p:nvPr/>
        </p:nvSpPr>
        <p:spPr>
          <a:xfrm>
            <a:off x="230804" y="1295146"/>
            <a:ext cx="1170782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200" b="1" dirty="0">
                <a:solidFill>
                  <a:schemeClr val="accent5">
                    <a:lumMod val="75000"/>
                  </a:schemeClr>
                </a:solidFill>
              </a:rPr>
              <a:t>Depth-optimized quantum circuits for LEA and HIGHT</a:t>
            </a:r>
            <a:endParaRPr kumimoji="1" lang="en-US" altLang="ko-Kore-KR" sz="22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ko-KR" sz="2200" b="1" dirty="0">
                <a:cs typeface="Arial" panose="020B0604020202020204" pitchFamily="34" charset="0"/>
              </a:rPr>
              <a:t>W</a:t>
            </a:r>
            <a:r>
              <a:rPr lang="en" altLang="ko-Kore-KR" sz="2200" b="1" dirty="0">
                <a:effectLst/>
                <a:cs typeface="Arial" panose="020B0604020202020204" pitchFamily="34" charset="0"/>
              </a:rPr>
              <a:t>e achieve depth reductions of 48% and 74% for HIGHT and LEA</a:t>
            </a:r>
            <a:r>
              <a:rPr lang="en" altLang="ko-Kore-KR" sz="2200" b="0" dirty="0">
                <a:effectLst/>
                <a:cs typeface="Arial" panose="020B0604020202020204" pitchFamily="34" charset="0"/>
              </a:rPr>
              <a:t>, respectively.</a:t>
            </a:r>
            <a:endParaRPr lang="en" altLang="ko-Kore-KR" sz="2200" dirty="0"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kumimoji="1" lang="en-US" altLang="ko-Kore-KR" sz="22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ore-KR" sz="2200" b="1" dirty="0">
                <a:solidFill>
                  <a:schemeClr val="accent5">
                    <a:lumMod val="75000"/>
                  </a:schemeClr>
                </a:solidFill>
              </a:rPr>
              <a:t>Multiple methods for effectively reducing circuit depth are gathered in this work.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 The implementation methods </a:t>
            </a:r>
            <a:r>
              <a:rPr kumimoji="1" lang="en-US" altLang="ko-Kore-KR" sz="2200" b="1" dirty="0"/>
              <a:t>can be adopted for generic quantum circuit </a:t>
            </a:r>
          </a:p>
          <a:p>
            <a:pPr lvl="1"/>
            <a:r>
              <a:rPr kumimoji="1" lang="en-US" altLang="ko-Kore-KR" sz="2200" b="1" dirty="0"/>
              <a:t>       implementations.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ore-KR" sz="2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ore-KR" sz="2200" b="1" dirty="0">
                <a:solidFill>
                  <a:schemeClr val="accent5">
                    <a:lumMod val="75000"/>
                  </a:schemeClr>
                </a:solidFill>
                <a:effectLst/>
              </a:rPr>
              <a:t>Th</a:t>
            </a:r>
            <a:r>
              <a:rPr lang="en" altLang="ko-Kore-KR" sz="2200" b="1" dirty="0">
                <a:solidFill>
                  <a:schemeClr val="accent5">
                    <a:lumMod val="75000"/>
                  </a:schemeClr>
                </a:solidFill>
                <a:effectLst/>
              </a:rPr>
              <a:t>e required quantum complexities for HIGHT and LEA are redefined in this work.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altLang="ko-Kore-KR" sz="2200" b="1" dirty="0">
                <a:effectLst/>
              </a:rPr>
              <a:t>Post-quantum security level</a:t>
            </a:r>
            <a:r>
              <a:rPr lang="en" altLang="ko-Kore-KR" sz="2200" b="1" dirty="0"/>
              <a:t> </a:t>
            </a:r>
            <a:r>
              <a:rPr lang="en" altLang="ko-Kore-KR" sz="2200" b="1" dirty="0">
                <a:effectLst/>
              </a:rPr>
              <a:t>for HIGHT and LEA are re-evaluated. </a:t>
            </a:r>
            <a:endParaRPr kumimoji="1" lang="en-US" altLang="ko-Kore-KR" sz="2200" b="1" dirty="0">
              <a:solidFill>
                <a:schemeClr val="accent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62B72B-CF91-0775-2A22-C30B208D2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039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65A53-C6CE-18B8-A285-77A1B404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/>
              <a:t>Quantum Computing</a:t>
            </a:r>
            <a:endParaRPr kumimoji="1" lang="ko-Kore-KR" altLang="en-US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8C4CFC-47FD-AC57-A93A-89782B7D3E41}"/>
              </a:ext>
            </a:extLst>
          </p:cNvPr>
          <p:cNvGrpSpPr/>
          <p:nvPr/>
        </p:nvGrpSpPr>
        <p:grpSpPr>
          <a:xfrm>
            <a:off x="1276112" y="3156957"/>
            <a:ext cx="3596596" cy="1660100"/>
            <a:chOff x="7303399" y="5044698"/>
            <a:chExt cx="3596596" cy="16601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AA32AEE-24E1-CC83-80B2-B85281E15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399" y="5044698"/>
              <a:ext cx="1181859" cy="166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2B80536E-EF67-39E1-5811-20E0CCCF0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6436" y="5044698"/>
              <a:ext cx="1773559" cy="1635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886A411-7FEB-1AEC-672A-703F7C79DF0D}"/>
              </a:ext>
            </a:extLst>
          </p:cNvPr>
          <p:cNvSpPr txBox="1"/>
          <p:nvPr/>
        </p:nvSpPr>
        <p:spPr>
          <a:xfrm>
            <a:off x="365565" y="1200878"/>
            <a:ext cx="3743332" cy="4262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700" b="1" dirty="0">
                <a:solidFill>
                  <a:schemeClr val="accent5">
                    <a:lumMod val="75000"/>
                  </a:schemeClr>
                </a:solidFill>
              </a:rPr>
              <a:t>Qubit (Quantum 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5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10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500" b="1" dirty="0">
                <a:solidFill>
                  <a:schemeClr val="accent5">
                    <a:lumMod val="75000"/>
                  </a:schemeClr>
                </a:solidFill>
              </a:rPr>
              <a:t>Superposition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3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3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3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3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3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3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3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3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365040-6CF8-0372-FDF2-ED6486559167}"/>
              </a:ext>
            </a:extLst>
          </p:cNvPr>
          <p:cNvGrpSpPr/>
          <p:nvPr/>
        </p:nvGrpSpPr>
        <p:grpSpPr>
          <a:xfrm>
            <a:off x="6106611" y="3148719"/>
            <a:ext cx="5747201" cy="1681505"/>
            <a:chOff x="6669099" y="5073993"/>
            <a:chExt cx="4242476" cy="1241256"/>
          </a:xfrm>
        </p:grpSpPr>
        <p:pic>
          <p:nvPicPr>
            <p:cNvPr id="21" name="Picture 4" descr="Quantum Entanglement | Brilliant Math &amp;amp; Science Wiki">
              <a:extLst>
                <a:ext uri="{FF2B5EF4-FFF2-40B4-BE49-F238E27FC236}">
                  <a16:creationId xmlns:a16="http://schemas.microsoft.com/office/drawing/2014/main" id="{6787840E-EB44-53F8-0929-127F2A4F36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9099" y="5073993"/>
              <a:ext cx="4242476" cy="124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59CC417C-694C-3F00-C0A6-665B11AE7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5605" y="5206475"/>
              <a:ext cx="1053880" cy="971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">
              <a:extLst>
                <a:ext uri="{FF2B5EF4-FFF2-40B4-BE49-F238E27FC236}">
                  <a16:creationId xmlns:a16="http://schemas.microsoft.com/office/drawing/2014/main" id="{938B5CBC-1C43-B317-153F-46DFF6D5E7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5599" y="5218944"/>
              <a:ext cx="1053880" cy="971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6E52241-D5A9-90A1-EB7C-5C3BAD542C84}"/>
              </a:ext>
            </a:extLst>
          </p:cNvPr>
          <p:cNvSpPr txBox="1"/>
          <p:nvPr/>
        </p:nvSpPr>
        <p:spPr>
          <a:xfrm>
            <a:off x="5730435" y="2136995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500" b="1" dirty="0">
                <a:solidFill>
                  <a:schemeClr val="accent5">
                    <a:lumMod val="75000"/>
                  </a:schemeClr>
                </a:solidFill>
              </a:rPr>
              <a:t>Entanglement </a:t>
            </a:r>
            <a:endParaRPr lang="ko-Kore-KR" altLang="en-US" sz="25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43CC8D-EC9E-FEEF-B686-358D0B9657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6616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65A53-C6CE-18B8-A285-77A1B404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/>
              <a:t>Quantum Computing</a:t>
            </a:r>
            <a:endParaRPr kumimoji="1" lang="ko-Kore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86A411-7FEB-1AEC-672A-703F7C79DF0D}"/>
                  </a:ext>
                </a:extLst>
              </p:cNvPr>
              <p:cNvSpPr txBox="1"/>
              <p:nvPr/>
            </p:nvSpPr>
            <p:spPr>
              <a:xfrm>
                <a:off x="387944" y="1170262"/>
                <a:ext cx="6159058" cy="37548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sz="2800" b="1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kumimoji="1" lang="en-US" altLang="ko-Kore-KR" sz="2800" b="1" dirty="0">
                    <a:solidFill>
                      <a:schemeClr val="accent5">
                        <a:lumMod val="75000"/>
                      </a:schemeClr>
                    </a:solidFill>
                  </a:rPr>
                  <a:t>-qubit with superposition state?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sz="2500" b="1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sz="1000" b="1" dirty="0"/>
              </a:p>
              <a:p>
                <a:pPr lvl="1"/>
                <a:endParaRPr kumimoji="1" lang="en-US" altLang="ko-Kore-KR" sz="25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5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5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5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5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5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ko-Kore-KR" altLang="en-US" sz="25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86A411-7FEB-1AEC-672A-703F7C79D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44" y="1170262"/>
                <a:ext cx="6159058" cy="3754874"/>
              </a:xfrm>
              <a:prstGeom prst="rect">
                <a:avLst/>
              </a:prstGeom>
              <a:blipFill>
                <a:blip r:embed="rId2"/>
                <a:stretch>
                  <a:fillRect l="-1646" t="-2027" r="-10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43ED75C5-C3DC-8F46-EA54-8A4B955B2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927" y="1816283"/>
            <a:ext cx="3656597" cy="264405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81A7CB-C3A7-FA03-A95A-AB016A2A5A9E}"/>
                  </a:ext>
                </a:extLst>
              </p:cNvPr>
              <p:cNvSpPr txBox="1"/>
              <p:nvPr/>
            </p:nvSpPr>
            <p:spPr>
              <a:xfrm>
                <a:off x="387944" y="4800148"/>
                <a:ext cx="75143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400" b="1" dirty="0">
                    <a:solidFill>
                      <a:schemeClr val="tx1"/>
                    </a:solidFill>
                  </a:rPr>
                  <a:t>We can prepare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24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4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kumimoji="1" lang="en-US" altLang="ko-Kore-KR" sz="24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kumimoji="1" lang="ko-KR" altLang="en-US" sz="2400" b="1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ko-KR" sz="2400" b="1" dirty="0">
                    <a:solidFill>
                      <a:schemeClr val="accent5">
                        <a:lumMod val="75000"/>
                      </a:schemeClr>
                    </a:solidFill>
                  </a:rPr>
                  <a:t>states (as probability) at once!</a:t>
                </a:r>
                <a:r>
                  <a:rPr kumimoji="1" lang="ko-KR" altLang="en-US" sz="2400" b="1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:endParaRPr kumimoji="1" lang="ko-Kore-KR" altLang="en-US" sz="240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81A7CB-C3A7-FA03-A95A-AB016A2A5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44" y="4800148"/>
                <a:ext cx="7514365" cy="461665"/>
              </a:xfrm>
              <a:prstGeom prst="rect">
                <a:avLst/>
              </a:prstGeom>
              <a:blipFill>
                <a:blip r:embed="rId4"/>
                <a:stretch>
                  <a:fillRect l="-1180" t="-10526" b="-2631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D4A4F3F5-1220-F8FF-A303-21A4366D9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944" y="1912796"/>
            <a:ext cx="1615812" cy="2526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CD9348C0-01AC-49D7-B4CE-28AEDF2BD5D4}"/>
              </a:ext>
            </a:extLst>
          </p:cNvPr>
          <p:cNvSpPr/>
          <p:nvPr/>
        </p:nvSpPr>
        <p:spPr>
          <a:xfrm>
            <a:off x="2455162" y="3047699"/>
            <a:ext cx="807308" cy="274485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42596B-7EB5-78E6-E5D6-4D0A78F71B06}"/>
              </a:ext>
            </a:extLst>
          </p:cNvPr>
          <p:cNvSpPr txBox="1"/>
          <p:nvPr/>
        </p:nvSpPr>
        <p:spPr>
          <a:xfrm>
            <a:off x="738926" y="5371399"/>
            <a:ext cx="8935283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300" b="1" dirty="0"/>
              <a:t>With</a:t>
            </a:r>
            <a:r>
              <a:rPr lang="ko-KR" altLang="en-US" sz="2300" b="1" dirty="0"/>
              <a:t> </a:t>
            </a:r>
            <a:r>
              <a:rPr lang="en-US" altLang="ko-KR" sz="2300" b="1" dirty="0"/>
              <a:t>proper</a:t>
            </a:r>
            <a:r>
              <a:rPr lang="ko-KR" altLang="en-US" sz="2300" b="1" dirty="0"/>
              <a:t> </a:t>
            </a:r>
            <a:r>
              <a:rPr lang="ko-Kore-KR" altLang="en-US" sz="2300" b="1" dirty="0"/>
              <a:t>quantum algorithm</a:t>
            </a:r>
            <a:r>
              <a:rPr lang="en-US" altLang="ko-KR" sz="2300" b="1" dirty="0"/>
              <a:t>?</a:t>
            </a:r>
            <a:r>
              <a:rPr lang="ko-Kore-KR" altLang="en-US" sz="2300" b="1" dirty="0"/>
              <a:t> </a:t>
            </a:r>
            <a:r>
              <a:rPr lang="en-US" altLang="ko-Kore-KR" sz="2300" b="1" dirty="0"/>
              <a:t>(Shor, Grover, Simon </a:t>
            </a:r>
            <a:r>
              <a:rPr lang="en-US" altLang="ko-Kore-KR" sz="2300" b="1" dirty="0" err="1"/>
              <a:t>etc</a:t>
            </a:r>
            <a:r>
              <a:rPr lang="en-US" altLang="ko-Kore-KR" sz="2300" b="1" dirty="0"/>
              <a:t>…)</a:t>
            </a:r>
          </a:p>
          <a:p>
            <a:endParaRPr lang="en-US" altLang="ko-Kore-KR" sz="500" b="1" dirty="0">
              <a:solidFill>
                <a:srgbClr val="FF0000"/>
              </a:solidFill>
              <a:sym typeface="Wingdings" pitchFamily="2" charset="2"/>
            </a:endParaRPr>
          </a:p>
          <a:p>
            <a:r>
              <a:rPr lang="en-US" altLang="ko-Kore-KR" sz="2300" b="1" dirty="0">
                <a:solidFill>
                  <a:srgbClr val="FF0000"/>
                </a:solidFill>
                <a:sym typeface="Wingdings" pitchFamily="2" charset="2"/>
              </a:rPr>
              <a:t>   </a:t>
            </a:r>
            <a:r>
              <a:rPr lang="en-US" altLang="ko-Kore-KR" sz="2300" b="1" dirty="0">
                <a:solidFill>
                  <a:srgbClr val="FF0000"/>
                </a:solidFill>
              </a:rPr>
              <a:t>M</a:t>
            </a:r>
            <a:r>
              <a:rPr lang="ko-Kore-KR" altLang="en-US" sz="2300" b="1" dirty="0">
                <a:solidFill>
                  <a:srgbClr val="FF0000"/>
                </a:solidFill>
              </a:rPr>
              <a:t>eaningful result</a:t>
            </a:r>
            <a:r>
              <a:rPr lang="en-US" altLang="ko-Kore-KR" sz="2300" b="1" dirty="0">
                <a:solidFill>
                  <a:srgbClr val="FF0000"/>
                </a:solidFill>
              </a:rPr>
              <a:t> can be achieved</a:t>
            </a:r>
            <a:endParaRPr lang="ko-Kore-KR" altLang="en-US" sz="2300" b="1" dirty="0">
              <a:solidFill>
                <a:srgbClr val="FF000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B60A82-64F7-2743-55EB-29B925D2B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CB99C6-85CA-B014-0BAA-EB147BC9B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6039" y="2008590"/>
            <a:ext cx="4387317" cy="10968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0336A7-B483-36BC-D293-EACE39BC3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5586" y="3235889"/>
            <a:ext cx="3988470" cy="10648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7807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83157BC-A2EC-346E-F7C3-BFD5DA32B14B}"/>
              </a:ext>
            </a:extLst>
          </p:cNvPr>
          <p:cNvGrpSpPr/>
          <p:nvPr/>
        </p:nvGrpSpPr>
        <p:grpSpPr>
          <a:xfrm>
            <a:off x="818156" y="1124066"/>
            <a:ext cx="4684836" cy="5563093"/>
            <a:chOff x="743404" y="875897"/>
            <a:chExt cx="4684836" cy="556309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88FA344-B7D0-8144-F52A-E9B1106F89C7}"/>
                </a:ext>
              </a:extLst>
            </p:cNvPr>
            <p:cNvGrpSpPr/>
            <p:nvPr/>
          </p:nvGrpSpPr>
          <p:grpSpPr>
            <a:xfrm>
              <a:off x="937988" y="875897"/>
              <a:ext cx="4423284" cy="5563093"/>
              <a:chOff x="225718" y="1126155"/>
              <a:chExt cx="5180140" cy="6514978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3A917C5-7CEC-A79B-5165-CF54C54EB645}"/>
                  </a:ext>
                </a:extLst>
              </p:cNvPr>
              <p:cNvGrpSpPr/>
              <p:nvPr/>
            </p:nvGrpSpPr>
            <p:grpSpPr>
              <a:xfrm>
                <a:off x="916428" y="3875716"/>
                <a:ext cx="3587758" cy="3765417"/>
                <a:chOff x="8089357" y="3640292"/>
                <a:chExt cx="2650199" cy="2611129"/>
              </a:xfrm>
            </p:grpSpPr>
            <p:pic>
              <p:nvPicPr>
                <p:cNvPr id="11" name="Picture 2" descr="기초 암호학(4) - ECC(타원곡선 암호화 알고리즘)">
                  <a:extLst>
                    <a:ext uri="{FF2B5EF4-FFF2-40B4-BE49-F238E27FC236}">
                      <a16:creationId xmlns:a16="http://schemas.microsoft.com/office/drawing/2014/main" id="{5DEFA01B-A93C-2905-C937-9BC52307AA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34796" y="3640292"/>
                  <a:ext cx="2604760" cy="26111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BE79FA10-8BF3-5232-A36F-9E7FFF9210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89357" y="4576524"/>
                      <a:ext cx="2650197" cy="61922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2800" dirty="0"/>
                        <a:t>DLP: </a:t>
                      </a:r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8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ko-K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≡</m:t>
                          </m:r>
                          <m:r>
                            <a:rPr lang="ko-KR" alt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oMath>
                      </a14:m>
                      <a:endParaRPr lang="en-US" altLang="ko-KR" sz="2800" b="0" dirty="0">
                        <a:ea typeface="Cambria Math" panose="02040503050406030204" pitchFamily="18" charset="0"/>
                      </a:endParaRPr>
                    </a:p>
                    <a:p>
                      <a:pPr algn="ctr"/>
                      <a:r>
                        <a:rPr lang="en-US" altLang="ko-KR" sz="2800" dirty="0"/>
                        <a:t>ECDLP: </a:t>
                      </a:r>
                      <a14:m>
                        <m:oMath xmlns:m="http://schemas.openxmlformats.org/officeDocument/2006/math"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𝑎𝑃</m:t>
                          </m:r>
                        </m:oMath>
                      </a14:m>
                      <a:endParaRPr lang="ko-KR" altLang="en-US" sz="28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89357" y="4576524"/>
                      <a:ext cx="2650197" cy="61922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7171" t="-14400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1871F4C-A77C-9391-39DC-EC4C90B14B13}"/>
                  </a:ext>
                </a:extLst>
              </p:cNvPr>
              <p:cNvGrpSpPr/>
              <p:nvPr/>
            </p:nvGrpSpPr>
            <p:grpSpPr>
              <a:xfrm>
                <a:off x="225718" y="1126155"/>
                <a:ext cx="5180140" cy="2849079"/>
                <a:chOff x="6709800" y="889140"/>
                <a:chExt cx="3792155" cy="2085686"/>
              </a:xfrm>
            </p:grpSpPr>
            <p:pic>
              <p:nvPicPr>
                <p:cNvPr id="9" name="Picture 10" descr="RSA Security - Wikipedia">
                  <a:extLst>
                    <a:ext uri="{FF2B5EF4-FFF2-40B4-BE49-F238E27FC236}">
                      <a16:creationId xmlns:a16="http://schemas.microsoft.com/office/drawing/2014/main" id="{E29C29B0-6CEF-F261-1EA6-1CCA800350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23034" y="1545231"/>
                  <a:ext cx="2567700" cy="9265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8" descr="http://upload.wikimedia.org/wikipedia/commons/thumb/b/bf/PrimeDecompositionExample.svg/640px-PrimeDecompositionExample.svg.png">
                  <a:extLst>
                    <a:ext uri="{FF2B5EF4-FFF2-40B4-BE49-F238E27FC236}">
                      <a16:creationId xmlns:a16="http://schemas.microsoft.com/office/drawing/2014/main" id="{094470AB-9DAB-4869-FEA8-CF1A9A932A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09800" y="889140"/>
                  <a:ext cx="3792155" cy="20856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691D552-2389-D08B-5F69-320A20888050}"/>
                </a:ext>
              </a:extLst>
            </p:cNvPr>
            <p:cNvSpPr/>
            <p:nvPr/>
          </p:nvSpPr>
          <p:spPr>
            <a:xfrm rot="20444480">
              <a:off x="743404" y="3344560"/>
              <a:ext cx="4684836" cy="483100"/>
            </a:xfrm>
            <a:prstGeom prst="rect">
              <a:avLst/>
            </a:prstGeom>
            <a:solidFill>
              <a:srgbClr val="C00000">
                <a:alpha val="80000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Shor’s Algorithm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14" descr="AES-128 in Google Sheets – /dev/random">
            <a:extLst>
              <a:ext uri="{FF2B5EF4-FFF2-40B4-BE49-F238E27FC236}">
                <a16:creationId xmlns:a16="http://schemas.microsoft.com/office/drawing/2014/main" id="{C198E6E7-5E9C-BEAE-C8CC-F9139D1D9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212" y="1245570"/>
            <a:ext cx="3432862" cy="312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 descr="Shortest SHA-3 output - Information Security Stack Exchange">
            <a:extLst>
              <a:ext uri="{FF2B5EF4-FFF2-40B4-BE49-F238E27FC236}">
                <a16:creationId xmlns:a16="http://schemas.microsoft.com/office/drawing/2014/main" id="{8B73AFF7-1539-234A-78C7-C1C760EDC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6"/>
          <a:stretch/>
        </p:blipFill>
        <p:spPr bwMode="auto">
          <a:xfrm>
            <a:off x="6392281" y="4342094"/>
            <a:ext cx="4770774" cy="222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F897E5-8984-4828-C204-7B969AE54391}"/>
              </a:ext>
            </a:extLst>
          </p:cNvPr>
          <p:cNvSpPr/>
          <p:nvPr/>
        </p:nvSpPr>
        <p:spPr>
          <a:xfrm rot="20444480">
            <a:off x="6336616" y="3566070"/>
            <a:ext cx="4684836" cy="483100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Grover’s Algorithm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8B4D27D3-28D1-C257-C461-DA4E01B9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b="1" dirty="0"/>
              <a:t>Cryptosystems in Quantum World</a:t>
            </a:r>
            <a:endParaRPr kumimoji="1" lang="ko-Kore-KR" altLang="en-US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470A95-2DB4-1EE5-26D3-5F581B7B6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903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658CB825-FD76-324E-DD20-F47C55BA4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ore-KR" b="1" dirty="0"/>
              <a:t>Grover’s Algorithm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A75C25-B203-23C6-EBF5-D6654B52F155}"/>
                  </a:ext>
                </a:extLst>
              </p:cNvPr>
              <p:cNvSpPr txBox="1"/>
              <p:nvPr/>
            </p:nvSpPr>
            <p:spPr>
              <a:xfrm>
                <a:off x="11614" y="1128356"/>
                <a:ext cx="6687087" cy="828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/>
                  <a:t>Search complexity for </a:t>
                </a:r>
                <a14:m>
                  <m:oMath xmlns:m="http://schemas.openxmlformats.org/officeDocument/2006/math">
                    <m:r>
                      <a:rPr kumimoji="1" lang="en-US" altLang="ko-KR" sz="220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-US" altLang="ko-KR" sz="2200" dirty="0"/>
                  <a:t> data elements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/>
                  <a:t>Classical:</a:t>
                </a:r>
                <a14:m>
                  <m:oMath xmlns:m="http://schemas.openxmlformats.org/officeDocument/2006/math">
                    <m:r>
                      <a:rPr kumimoji="1" lang="en-US" altLang="ko-KR" sz="2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ko-K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2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kumimoji="1" lang="ko-KR" altLang="en-US" sz="2200" dirty="0"/>
                  <a:t> </a:t>
                </a:r>
                <a:r>
                  <a:rPr kumimoji="1" lang="en-US" altLang="ko-KR" sz="2200" dirty="0">
                    <a:sym typeface="Wingdings" pitchFamily="2" charset="2"/>
                  </a:rPr>
                  <a:t> </a:t>
                </a:r>
                <a:r>
                  <a:rPr kumimoji="1" lang="en-US" altLang="ko-KR" sz="2200" b="1" dirty="0">
                    <a:solidFill>
                      <a:schemeClr val="accent5">
                        <a:lumMod val="75000"/>
                      </a:schemeClr>
                    </a:solidFill>
                    <a:sym typeface="Wingdings" pitchFamily="2" charset="2"/>
                  </a:rPr>
                  <a:t>Quantum (Grover):</a:t>
                </a:r>
                <a:r>
                  <a:rPr kumimoji="1" lang="ko-KR" altLang="en-US" sz="2200" b="1" dirty="0">
                    <a:solidFill>
                      <a:schemeClr val="accent5">
                        <a:lumMod val="75000"/>
                      </a:schemeClr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200" b="1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kumimoji="1" lang="en-US" altLang="ko-KR" sz="22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kumimoji="1" lang="en-US" altLang="ko-KR" sz="2200" b="1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ko-KR" sz="2200" b="1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rad>
                      </m:e>
                    </m:d>
                  </m:oMath>
                </a14:m>
                <a:endParaRPr kumimoji="1" lang="en-US" altLang="ko-KR" sz="220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A75C25-B203-23C6-EBF5-D6654B52F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" y="1128356"/>
                <a:ext cx="6687087" cy="828560"/>
              </a:xfrm>
              <a:prstGeom prst="rect">
                <a:avLst/>
              </a:prstGeom>
              <a:blipFill>
                <a:blip r:embed="rId3"/>
                <a:stretch>
                  <a:fillRect l="-947" t="-4478" b="-895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>
            <a:extLst>
              <a:ext uri="{FF2B5EF4-FFF2-40B4-BE49-F238E27FC236}">
                <a16:creationId xmlns:a16="http://schemas.microsoft.com/office/drawing/2014/main" id="{EBC8E53F-4738-D625-E08A-8ED3093BCAB6}"/>
              </a:ext>
            </a:extLst>
          </p:cNvPr>
          <p:cNvGrpSpPr/>
          <p:nvPr/>
        </p:nvGrpSpPr>
        <p:grpSpPr>
          <a:xfrm>
            <a:off x="938599" y="2130136"/>
            <a:ext cx="7519602" cy="1753887"/>
            <a:chOff x="943203" y="2498094"/>
            <a:chExt cx="10963541" cy="29858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17CE2DF-0B10-E36A-BB5A-906F69F43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4799" y="2575144"/>
              <a:ext cx="3062402" cy="2908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B2422C-EA1F-A8C2-59D6-79E006BFA79D}"/>
                </a:ext>
              </a:extLst>
            </p:cNvPr>
            <p:cNvSpPr txBox="1"/>
            <p:nvPr/>
          </p:nvSpPr>
          <p:spPr>
            <a:xfrm>
              <a:off x="5696821" y="3096797"/>
              <a:ext cx="1573543" cy="602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700" b="1"/>
                <a:t>Oracle</a:t>
              </a:r>
              <a:endParaRPr kumimoji="1" lang="ko-Kore-KR" altLang="en-US" sz="1700" b="1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FC1E3CB-E737-4A6B-5827-7D05512B7042}"/>
                </a:ext>
              </a:extLst>
            </p:cNvPr>
            <p:cNvSpPr/>
            <p:nvPr/>
          </p:nvSpPr>
          <p:spPr>
            <a:xfrm>
              <a:off x="4535454" y="2498094"/>
              <a:ext cx="3104317" cy="29568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86F2A20-9F99-FB23-A2E4-E26C65A48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6679" y="2577698"/>
              <a:ext cx="3104317" cy="2428614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95F6CE-F6AC-C5E2-DDB3-2A7D858F98CB}"/>
                </a:ext>
              </a:extLst>
            </p:cNvPr>
            <p:cNvSpPr txBox="1"/>
            <p:nvPr/>
          </p:nvSpPr>
          <p:spPr>
            <a:xfrm>
              <a:off x="1116995" y="3096797"/>
              <a:ext cx="3575736" cy="602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700" b="1" dirty="0"/>
                <a:t>Superposition state</a:t>
              </a:r>
              <a:endParaRPr kumimoji="1" lang="ko-Kore-KR" altLang="en-US" sz="1700" b="1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FDB97F-7ED0-F492-499B-14E3BFBA97FF}"/>
                </a:ext>
              </a:extLst>
            </p:cNvPr>
            <p:cNvSpPr/>
            <p:nvPr/>
          </p:nvSpPr>
          <p:spPr>
            <a:xfrm>
              <a:off x="943203" y="2498094"/>
              <a:ext cx="3104317" cy="29568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CBD6807-3C76-D2B4-FA46-556A26750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32305" y="2594199"/>
              <a:ext cx="3108545" cy="2397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530674-54F9-32A3-B252-57ED8C769765}"/>
                </a:ext>
              </a:extLst>
            </p:cNvPr>
            <p:cNvSpPr txBox="1"/>
            <p:nvPr/>
          </p:nvSpPr>
          <p:spPr>
            <a:xfrm>
              <a:off x="8462669" y="3081893"/>
              <a:ext cx="3444075" cy="602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700" b="1" dirty="0"/>
                <a:t>Diffusion operator</a:t>
              </a:r>
              <a:endParaRPr kumimoji="1" lang="ko-Kore-KR" altLang="en-US" sz="1700" b="1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1C2EBF-A6A3-8CB1-7B61-ABD2D05649FC}"/>
                </a:ext>
              </a:extLst>
            </p:cNvPr>
            <p:cNvSpPr/>
            <p:nvPr/>
          </p:nvSpPr>
          <p:spPr>
            <a:xfrm>
              <a:off x="8136533" y="2498094"/>
              <a:ext cx="3104317" cy="29568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포인트가 5개인 별[5] 14">
              <a:extLst>
                <a:ext uri="{FF2B5EF4-FFF2-40B4-BE49-F238E27FC236}">
                  <a16:creationId xmlns:a16="http://schemas.microsoft.com/office/drawing/2014/main" id="{A5917DDB-D7E2-954A-26A6-126B9321C45D}"/>
                </a:ext>
              </a:extLst>
            </p:cNvPr>
            <p:cNvSpPr/>
            <p:nvPr/>
          </p:nvSpPr>
          <p:spPr>
            <a:xfrm>
              <a:off x="5538027" y="3003658"/>
              <a:ext cx="264017" cy="271748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FF77CD-A48C-CEFA-75F5-616953DF7BC8}"/>
                  </a:ext>
                </a:extLst>
              </p:cNvPr>
              <p:cNvSpPr txBox="1"/>
              <p:nvPr/>
            </p:nvSpPr>
            <p:spPr>
              <a:xfrm>
                <a:off x="-37820" y="4113695"/>
                <a:ext cx="11368160" cy="2291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000" dirty="0">
                    <a:sym typeface="Wingdings" pitchFamily="2" charset="2"/>
                  </a:rPr>
                  <a:t>Grover’s key search for Symmetric key ciphers</a:t>
                </a:r>
                <a:r>
                  <a:rPr kumimoji="1" lang="ko-KR" altLang="en-US" sz="2000" dirty="0">
                    <a:sym typeface="Wingdings" pitchFamily="2" charset="2"/>
                  </a:rPr>
                  <a:t> </a:t>
                </a:r>
                <a:r>
                  <a:rPr kumimoji="1" lang="en-US" altLang="ko-KR" sz="2000" dirty="0"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𝑘</m:t>
                    </m:r>
                  </m:oMath>
                </a14:m>
                <a:r>
                  <a:rPr kumimoji="1" lang="en-US" altLang="ko-KR" sz="2000" dirty="0">
                    <a:sym typeface="Wingdings" pitchFamily="2" charset="2"/>
                  </a:rPr>
                  <a:t>-bit</a:t>
                </a:r>
                <a:r>
                  <a:rPr kumimoji="1" lang="ko-KR" altLang="en-US" sz="2000" dirty="0">
                    <a:sym typeface="Wingdings" pitchFamily="2" charset="2"/>
                  </a:rPr>
                  <a:t> </a:t>
                </a:r>
                <a:r>
                  <a:rPr kumimoji="1" lang="en-US" altLang="ko-KR" sz="2000" dirty="0">
                    <a:sym typeface="Wingdings" pitchFamily="2" charset="2"/>
                  </a:rPr>
                  <a:t>key)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000" b="0" dirty="0">
                    <a:sym typeface="Wingdings" pitchFamily="2" charset="2"/>
                  </a:rPr>
                  <a:t>Prepare 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𝑘</m:t>
                    </m:r>
                  </m:oMath>
                </a14:m>
                <a:r>
                  <a:rPr kumimoji="1" lang="en-US" altLang="ko-KR" sz="2000" dirty="0">
                    <a:sym typeface="Wingdings" pitchFamily="2" charset="2"/>
                  </a:rPr>
                  <a:t>-qubit in a superposition state</a:t>
                </a:r>
                <a:r>
                  <a:rPr kumimoji="1" lang="ko-KR" altLang="en-US" sz="2000" dirty="0">
                    <a:sym typeface="Wingdings" pitchFamily="2" charset="2"/>
                  </a:rPr>
                  <a:t> </a:t>
                </a:r>
                <a:r>
                  <a:rPr kumimoji="1" lang="en-US" altLang="ko-KR" sz="2000" dirty="0">
                    <a:sym typeface="Wingdings" pitchFamily="2" charset="2"/>
                  </a:rPr>
                  <a:t>(by using </a:t>
                </a:r>
                <a:r>
                  <a:rPr kumimoji="1" lang="en-US" altLang="ko-KR" sz="2000" i="1" dirty="0">
                    <a:sym typeface="Wingdings" pitchFamily="2" charset="2"/>
                  </a:rPr>
                  <a:t>Hadamard</a:t>
                </a:r>
                <a:r>
                  <a:rPr kumimoji="1" lang="en-US" altLang="ko-KR" sz="2000" dirty="0">
                    <a:sym typeface="Wingdings" pitchFamily="2" charset="2"/>
                  </a:rPr>
                  <a:t> gates)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ore-KR" sz="2000" dirty="0">
                  <a:sym typeface="Wingdings" pitchFamily="2" charset="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ore-KR" sz="2000" dirty="0">
                  <a:sym typeface="Wingdings" pitchFamily="2" charset="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ore-KR" sz="2000" dirty="0">
                  <a:sym typeface="Wingdings" pitchFamily="2" charset="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000" dirty="0">
                    <a:sym typeface="Wingdings" pitchFamily="2" charset="2"/>
                  </a:rPr>
                  <a:t>Implement a </a:t>
                </a:r>
                <a:r>
                  <a:rPr kumimoji="1" lang="en-US" altLang="ko-KR" sz="2000" b="1" dirty="0">
                    <a:solidFill>
                      <a:schemeClr val="accent5">
                        <a:lumMod val="75000"/>
                      </a:schemeClr>
                    </a:solidFill>
                    <a:sym typeface="Wingdings" pitchFamily="2" charset="2"/>
                  </a:rPr>
                  <a:t>quantum circuit for the  target cipher</a:t>
                </a:r>
                <a:r>
                  <a:rPr kumimoji="1" lang="en-US" altLang="ko-KR" sz="2000" dirty="0">
                    <a:sym typeface="Wingdings" pitchFamily="2" charset="2"/>
                  </a:rPr>
                  <a:t>, then encrypt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ko-KR" sz="20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1" lang="en-US" altLang="ko-KR" sz="20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𝑘</m:t>
                            </m:r>
                          </m:sup>
                        </m:sSup>
                      </m:e>
                    </m:rad>
                  </m:oMath>
                </a14:m>
                <a:r>
                  <a:rPr kumimoji="1" lang="en-US" altLang="ko-Kore-KR" sz="2000" dirty="0">
                    <a:sym typeface="Wingdings" pitchFamily="2" charset="2"/>
                  </a:rPr>
                  <a:t> times</a:t>
                </a:r>
                <a:endParaRPr kumimoji="1" lang="en-US" altLang="ko-KR" sz="2000" dirty="0">
                  <a:sym typeface="Wingdings" pitchFamily="2" charset="2"/>
                </a:endParaRPr>
              </a:p>
              <a:p>
                <a:pPr lvl="2"/>
                <a:r>
                  <a:rPr kumimoji="1" lang="en-US" altLang="ko-Kore-KR" sz="2000" dirty="0">
                    <a:sym typeface="Wingdings" pitchFamily="2" charset="2"/>
                  </a:rPr>
                  <a:t>	 	 </a:t>
                </a:r>
                <a:r>
                  <a:rPr kumimoji="1" lang="en-US" altLang="ko-Kore-KR" sz="2000" b="1" dirty="0">
                    <a:solidFill>
                      <a:schemeClr val="accent5">
                        <a:lumMod val="75000"/>
                      </a:schemeClr>
                    </a:solidFill>
                    <a:sym typeface="Wingdings" pitchFamily="2" charset="2"/>
                  </a:rPr>
                  <a:t>Optimization target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FF77CD-A48C-CEFA-75F5-616953DF7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820" y="4113695"/>
                <a:ext cx="11368160" cy="2291205"/>
              </a:xfrm>
              <a:prstGeom prst="rect">
                <a:avLst/>
              </a:prstGeom>
              <a:blipFill>
                <a:blip r:embed="rId7"/>
                <a:stretch>
                  <a:fillRect l="-558" t="-1657" b="-38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6DC4F15F-4168-5E02-0012-5F0FDA664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7930" y="4195511"/>
            <a:ext cx="3296256" cy="11602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438758D-EE0C-BDC9-396F-78E93A28D3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4281" y="4962991"/>
            <a:ext cx="4387317" cy="7666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24C9E2-BCA1-6FD9-92F5-090CE8CA100A}"/>
              </a:ext>
            </a:extLst>
          </p:cNvPr>
          <p:cNvSpPr txBox="1"/>
          <p:nvPr/>
        </p:nvSpPr>
        <p:spPr>
          <a:xfrm>
            <a:off x="10001057" y="5346638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i="1"/>
              <a:t>Oracle</a:t>
            </a:r>
            <a:endParaRPr kumimoji="1" lang="ko-Kore-KR" altLang="en-US" b="1" i="1"/>
          </a:p>
        </p:txBody>
      </p:sp>
      <p:sp>
        <p:nvSpPr>
          <p:cNvPr id="20" name="포인트가 5개인 별[5] 19">
            <a:extLst>
              <a:ext uri="{FF2B5EF4-FFF2-40B4-BE49-F238E27FC236}">
                <a16:creationId xmlns:a16="http://schemas.microsoft.com/office/drawing/2014/main" id="{C2999895-CEFB-5AB6-CEAB-91955699E7E8}"/>
              </a:ext>
            </a:extLst>
          </p:cNvPr>
          <p:cNvSpPr/>
          <p:nvPr/>
        </p:nvSpPr>
        <p:spPr>
          <a:xfrm>
            <a:off x="10783702" y="5355793"/>
            <a:ext cx="264017" cy="271748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4A41A09-D737-0DBF-A583-FB42BD960213}"/>
              </a:ext>
            </a:extLst>
          </p:cNvPr>
          <p:cNvCxnSpPr>
            <a:cxnSpLocks/>
          </p:cNvCxnSpPr>
          <p:nvPr/>
        </p:nvCxnSpPr>
        <p:spPr>
          <a:xfrm flipV="1">
            <a:off x="5808133" y="4775200"/>
            <a:ext cx="4038600" cy="97651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31029C-34F9-F796-1501-CBEBADF8B920}"/>
              </a:ext>
            </a:extLst>
          </p:cNvPr>
          <p:cNvSpPr/>
          <p:nvPr/>
        </p:nvSpPr>
        <p:spPr>
          <a:xfrm>
            <a:off x="9850364" y="4394196"/>
            <a:ext cx="368903" cy="59793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포인트가 5개인 별[5] 24">
            <a:extLst>
              <a:ext uri="{FF2B5EF4-FFF2-40B4-BE49-F238E27FC236}">
                <a16:creationId xmlns:a16="http://schemas.microsoft.com/office/drawing/2014/main" id="{D8D892CD-5353-39BC-FCD5-F41ED272AEDC}"/>
              </a:ext>
            </a:extLst>
          </p:cNvPr>
          <p:cNvSpPr/>
          <p:nvPr/>
        </p:nvSpPr>
        <p:spPr>
          <a:xfrm>
            <a:off x="5488850" y="6049269"/>
            <a:ext cx="264017" cy="271748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7EB54C-FDA9-F0E8-1E80-5D10F9ACF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7394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658CB825-FD76-324E-DD20-F47C55BA4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ore-KR" b="1" dirty="0"/>
              <a:t>Maximum Depth (MAXDEPTH)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A75C25-B203-23C6-EBF5-D6654B52F155}"/>
                  </a:ext>
                </a:extLst>
              </p:cNvPr>
              <p:cNvSpPr txBox="1"/>
              <p:nvPr/>
            </p:nvSpPr>
            <p:spPr>
              <a:xfrm>
                <a:off x="91946" y="1209153"/>
                <a:ext cx="12008108" cy="5532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/>
                  <a:t>In Grover’s search (single instance), numerous quantum queries are performed in sequential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b="1" dirty="0"/>
                  <a:t>Total depth</a:t>
                </a:r>
                <a:r>
                  <a:rPr kumimoji="1" lang="en-US" altLang="ko-KR" sz="2200" dirty="0"/>
                  <a:t> = </a:t>
                </a:r>
                <a:r>
                  <a:rPr kumimoji="1" lang="en-US" altLang="ko-KR" sz="2200" b="1" dirty="0"/>
                  <a:t>Time-complexity.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/>
                  <a:t>NIST suggests the parameter, namely </a:t>
                </a:r>
                <a:r>
                  <a:rPr kumimoji="1" lang="en-US" altLang="ko-KR" sz="2200" b="1" dirty="0"/>
                  <a:t>MAXDEPTH (Maximum Depth)</a:t>
                </a:r>
                <a:endParaRPr kumimoji="1" lang="en-US" altLang="ko-KR" sz="500" dirty="0"/>
              </a:p>
              <a:p>
                <a:pPr lvl="2"/>
                <a:endParaRPr kumimoji="1" lang="en-US" altLang="ko-KR" sz="2200" dirty="0"/>
              </a:p>
              <a:p>
                <a:pPr lvl="2"/>
                <a:endParaRPr kumimoji="1" lang="en-US" altLang="ko-KR" sz="1000" dirty="0"/>
              </a:p>
              <a:p>
                <a:pPr lvl="2"/>
                <a:r>
                  <a:rPr kumimoji="1" lang="en-US" altLang="ko-KR" sz="2200" dirty="0"/>
                  <a:t>Level 1: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kumimoji="1" lang="en-US" altLang="ko-KR" sz="2200" b="1" i="1" smtClean="0">
                            <a:latin typeface="Cambria Math" panose="02040503050406030204" pitchFamily="18" charset="0"/>
                          </a:rPr>
                          <m:t>𝟒𝟎</m:t>
                        </m:r>
                      </m:sup>
                    </m:sSup>
                  </m:oMath>
                </a14:m>
                <a:r>
                  <a:rPr kumimoji="1" lang="ko-KR" altLang="en-US" sz="2200" b="1" dirty="0"/>
                  <a:t> </a:t>
                </a:r>
                <a:r>
                  <a:rPr kumimoji="1" lang="en-US" altLang="ko-KR" sz="2200" b="1" dirty="0"/>
                  <a:t>Depth</a:t>
                </a:r>
                <a:r>
                  <a:rPr kumimoji="1" lang="ko-KR" altLang="en-US" sz="2200" dirty="0"/>
                  <a:t> </a:t>
                </a:r>
                <a:endParaRPr kumimoji="1" lang="en-US" altLang="ko-KR" sz="2200" dirty="0"/>
              </a:p>
              <a:p>
                <a:pPr lvl="2"/>
                <a:endParaRPr kumimoji="1" lang="en-US" altLang="ko-KR" sz="2200" b="1" i="1" dirty="0">
                  <a:latin typeface="Cambria Math" panose="02040503050406030204" pitchFamily="18" charset="0"/>
                </a:endParaRPr>
              </a:p>
              <a:p>
                <a:pPr lvl="2"/>
                <a:r>
                  <a:rPr kumimoji="1" lang="en-US" altLang="ko-KR" sz="2200" dirty="0"/>
                  <a:t>Level 3: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kumimoji="1" lang="en-US" altLang="ko-KR" sz="2200" b="1" i="1" smtClean="0">
                            <a:latin typeface="Cambria Math" panose="02040503050406030204" pitchFamily="18" charset="0"/>
                          </a:rPr>
                          <m:t>𝟔𝟒</m:t>
                        </m:r>
                      </m:sup>
                    </m:sSup>
                  </m:oMath>
                </a14:m>
                <a:r>
                  <a:rPr kumimoji="1" lang="ko-KR" altLang="en-US" sz="2200" b="1" dirty="0"/>
                  <a:t> </a:t>
                </a:r>
                <a:r>
                  <a:rPr kumimoji="1" lang="en-US" altLang="ko-KR" sz="2200" b="1" dirty="0"/>
                  <a:t>Depth</a:t>
                </a:r>
                <a:r>
                  <a:rPr kumimoji="1" lang="ko-KR" altLang="en-US" sz="2200" dirty="0"/>
                  <a:t> </a:t>
                </a:r>
                <a:endParaRPr kumimoji="1" lang="en-US" altLang="ko-KR" sz="2200" dirty="0"/>
              </a:p>
              <a:p>
                <a:pPr lvl="2"/>
                <a:endParaRPr kumimoji="1" lang="en-US" altLang="ko-KR" sz="2200" b="1" i="1" dirty="0">
                  <a:latin typeface="Cambria Math" panose="02040503050406030204" pitchFamily="18" charset="0"/>
                </a:endParaRPr>
              </a:p>
              <a:p>
                <a:pPr lvl="2"/>
                <a:r>
                  <a:rPr kumimoji="1" lang="en-US" altLang="ko-KR" sz="2200" dirty="0"/>
                  <a:t>Level 5: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kumimoji="1" lang="en-US" altLang="ko-KR" sz="2200" b="1" i="1" smtClean="0">
                            <a:latin typeface="Cambria Math" panose="02040503050406030204" pitchFamily="18" charset="0"/>
                          </a:rPr>
                          <m:t>𝟗𝟔</m:t>
                        </m:r>
                      </m:sup>
                    </m:sSup>
                  </m:oMath>
                </a14:m>
                <a:r>
                  <a:rPr kumimoji="1" lang="en-US" altLang="ko-KR" sz="2200" b="1" dirty="0"/>
                  <a:t> Depth</a:t>
                </a:r>
                <a:r>
                  <a:rPr kumimoji="1" lang="en-US" altLang="ko-KR" sz="22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ko-K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ko-K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/>
                  <a:t>If we do not satisfy the MAXDEPTH,</a:t>
                </a:r>
                <a:r>
                  <a:rPr kumimoji="1" lang="ko-KR" altLang="en-US" sz="2200" dirty="0"/>
                  <a:t> </a:t>
                </a:r>
                <a:r>
                  <a:rPr kumimoji="1" lang="en-US" altLang="ko-KR" sz="2200" dirty="0"/>
                  <a:t>Parallelization of Grover’s search is required</a:t>
                </a:r>
              </a:p>
              <a:p>
                <a:r>
                  <a:rPr kumimoji="1" lang="ko-KR" altLang="en-US" sz="2200" dirty="0">
                    <a:sym typeface="Wingdings" pitchFamily="2" charset="2"/>
                  </a:rPr>
                  <a:t>         </a:t>
                </a:r>
                <a:r>
                  <a:rPr kumimoji="1" lang="en-US" altLang="ko-KR" sz="2000" dirty="0">
                    <a:sym typeface="Wingdings" pitchFamily="2" charset="2"/>
                  </a:rPr>
                  <a:t></a:t>
                </a:r>
                <a:r>
                  <a:rPr kumimoji="1" lang="ko-KR" altLang="en-US" sz="2000" dirty="0">
                    <a:sym typeface="Wingdings" pitchFamily="2" charset="2"/>
                  </a:rPr>
                  <a:t> </a:t>
                </a:r>
                <a:r>
                  <a:rPr kumimoji="1" lang="en-US" altLang="ko-KR" sz="2000" dirty="0"/>
                  <a:t>Unfortunately,</a:t>
                </a:r>
                <a:r>
                  <a:rPr kumimoji="1" lang="ko-KR" altLang="en-US" sz="2000" dirty="0"/>
                  <a:t> </a:t>
                </a:r>
                <a:r>
                  <a:rPr kumimoji="1" lang="en-US" altLang="ko-KR" sz="2000" b="1" dirty="0">
                    <a:solidFill>
                      <a:srgbClr val="C00000"/>
                    </a:solidFill>
                  </a:rPr>
                  <a:t>Parallelization of Grover’s search is poor</a:t>
                </a:r>
              </a:p>
              <a:p>
                <a:pPr lvl="1"/>
                <a:endParaRPr kumimoji="1" lang="en-US" altLang="ko-KR" sz="2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A75C25-B203-23C6-EBF5-D6654B52F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46" y="1209153"/>
                <a:ext cx="12008108" cy="5532284"/>
              </a:xfrm>
              <a:prstGeom prst="rect">
                <a:avLst/>
              </a:prstGeom>
              <a:blipFill>
                <a:blip r:embed="rId2"/>
                <a:stretch>
                  <a:fillRect l="-634" t="-68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27238037-B96B-1A91-AD03-C7437BECFF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4210835"/>
                  </p:ext>
                </p:extLst>
              </p:nvPr>
            </p:nvGraphicFramePr>
            <p:xfrm>
              <a:off x="3779080" y="2804717"/>
              <a:ext cx="8128000" cy="222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04010250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1038728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6700373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653660058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MAXDEPTH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Cycle time  (</a:t>
                          </a:r>
                          <a:r>
                            <a:rPr lang="en-US" altLang="ko-Kore-KR" sz="1800" dirty="0">
                              <a:sym typeface="Wingdings" pitchFamily="2" charset="2"/>
                            </a:rPr>
                            <a:t>faster </a:t>
                          </a:r>
                          <a:r>
                            <a:rPr lang="en-US" altLang="ko-Kore-KR" sz="1800" dirty="0"/>
                            <a:t>)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7617255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altLang="ko-Kore-KR" sz="1800" dirty="0"/>
                            <a:t>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1" dirty="0"/>
                            <a:t>200ns</a:t>
                          </a:r>
                          <a:endParaRPr lang="ko-Kore-KR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1ns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1377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ko-KR" sz="1800" b="1" i="1" smtClean="0">
                                        <a:latin typeface="Cambria Math" panose="02040503050406030204" pitchFamily="18" charset="0"/>
                                      </a:rPr>
                                      <m:t>𝟒𝟎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12.7</a:t>
                          </a:r>
                          <a:r>
                            <a:rPr lang="ko-KR" altLang="en-US" sz="1800" dirty="0"/>
                            <a:t> </a:t>
                          </a:r>
                          <a:r>
                            <a:rPr lang="en-US" altLang="ko-Kore-KR" sz="1800" dirty="0"/>
                            <a:t>days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1" dirty="0"/>
                            <a:t>2.55 days</a:t>
                          </a:r>
                          <a:endParaRPr lang="ko-Kore-KR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1</a:t>
                          </a:r>
                          <a:r>
                            <a:rPr lang="en-US" altLang="ko-KR" sz="1800" dirty="0"/>
                            <a:t>8.3</a:t>
                          </a:r>
                          <a:r>
                            <a:rPr lang="ko-KR" altLang="en-US" sz="1800" dirty="0"/>
                            <a:t> </a:t>
                          </a:r>
                          <a:r>
                            <a:rPr lang="en-US" altLang="ko-KR" sz="1800" dirty="0"/>
                            <a:t>mins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61499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ko-KR" sz="1800" b="1" i="1" smtClean="0">
                                        <a:latin typeface="Cambria Math" panose="02040503050406030204" pitchFamily="18" charset="0"/>
                                      </a:rPr>
                                      <m:t>𝟒𝟖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8</a:t>
                          </a:r>
                          <a:r>
                            <a:rPr lang="en-US" altLang="ko-KR" sz="1800" dirty="0"/>
                            <a:t>.92</a:t>
                          </a:r>
                          <a:r>
                            <a:rPr lang="ko-KR" altLang="en-US" sz="1800" dirty="0"/>
                            <a:t> </a:t>
                          </a:r>
                          <a:r>
                            <a:rPr lang="en-US" altLang="ko-KR" sz="1800" dirty="0"/>
                            <a:t>years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1" dirty="0"/>
                            <a:t>1.78 years</a:t>
                          </a:r>
                          <a:endParaRPr lang="ko-Kore-KR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3</a:t>
                          </a:r>
                          <a:r>
                            <a:rPr lang="en-US" altLang="ko-KR" sz="1800" dirty="0"/>
                            <a:t>.26</a:t>
                          </a:r>
                          <a:r>
                            <a:rPr lang="ko-KR" altLang="en-US" sz="1800" dirty="0"/>
                            <a:t> </a:t>
                          </a:r>
                          <a:r>
                            <a:rPr lang="en-US" altLang="ko-KR" sz="1800" dirty="0"/>
                            <a:t>days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5450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2,280 years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457 years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2</a:t>
                          </a:r>
                          <a:r>
                            <a:rPr lang="en-US" altLang="ko-KR" sz="1800" dirty="0"/>
                            <a:t>.28</a:t>
                          </a:r>
                          <a:r>
                            <a:rPr lang="ko-KR" altLang="en-US" sz="1800" dirty="0"/>
                            <a:t> </a:t>
                          </a:r>
                          <a:r>
                            <a:rPr lang="en-US" altLang="ko-KR" sz="1800" dirty="0"/>
                            <a:t>years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45898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585,000 years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117,000 years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5</a:t>
                          </a:r>
                          <a:r>
                            <a:rPr lang="en-US" altLang="ko-KR" sz="1800" dirty="0"/>
                            <a:t>85</a:t>
                          </a:r>
                          <a:r>
                            <a:rPr lang="ko-KR" altLang="en-US" sz="1800" dirty="0"/>
                            <a:t> </a:t>
                          </a:r>
                          <a:r>
                            <a:rPr lang="en-US" altLang="ko-KR" sz="1800" dirty="0"/>
                            <a:t>years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35549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27238037-B96B-1A91-AD03-C7437BECFF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4210835"/>
                  </p:ext>
                </p:extLst>
              </p:nvPr>
            </p:nvGraphicFramePr>
            <p:xfrm>
              <a:off x="3779080" y="2804717"/>
              <a:ext cx="8128000" cy="222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04010250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1038728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6700373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653660058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MAXDEPTH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Cycle time  (</a:t>
                          </a:r>
                          <a:r>
                            <a:rPr lang="en-US" altLang="ko-Kore-KR" sz="1800" dirty="0">
                              <a:sym typeface="Wingdings" pitchFamily="2" charset="2"/>
                            </a:rPr>
                            <a:t>faster </a:t>
                          </a:r>
                          <a:r>
                            <a:rPr lang="en-US" altLang="ko-Kore-KR" sz="1800" dirty="0"/>
                            <a:t>)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7617255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06667" r="-2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1" dirty="0"/>
                            <a:t>200ns</a:t>
                          </a:r>
                          <a:endParaRPr lang="ko-Kore-KR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1ns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1377386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25" t="-206667" r="-301875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12.7</a:t>
                          </a:r>
                          <a:r>
                            <a:rPr lang="ko-KR" altLang="en-US" sz="1800" dirty="0"/>
                            <a:t> </a:t>
                          </a:r>
                          <a:r>
                            <a:rPr lang="en-US" altLang="ko-Kore-KR" sz="1800" dirty="0"/>
                            <a:t>days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1" dirty="0"/>
                            <a:t>2.55 days</a:t>
                          </a:r>
                          <a:endParaRPr lang="ko-Kore-KR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1</a:t>
                          </a:r>
                          <a:r>
                            <a:rPr lang="en-US" altLang="ko-KR" sz="1800" dirty="0"/>
                            <a:t>8.3</a:t>
                          </a:r>
                          <a:r>
                            <a:rPr lang="ko-KR" altLang="en-US" sz="1800" dirty="0"/>
                            <a:t> </a:t>
                          </a:r>
                          <a:r>
                            <a:rPr lang="en-US" altLang="ko-KR" sz="1800" dirty="0"/>
                            <a:t>mins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6149981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25" t="-317241" r="-301875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8</a:t>
                          </a:r>
                          <a:r>
                            <a:rPr lang="en-US" altLang="ko-KR" sz="1800" dirty="0"/>
                            <a:t>.92</a:t>
                          </a:r>
                          <a:r>
                            <a:rPr lang="ko-KR" altLang="en-US" sz="1800" dirty="0"/>
                            <a:t> </a:t>
                          </a:r>
                          <a:r>
                            <a:rPr lang="en-US" altLang="ko-KR" sz="1800" dirty="0"/>
                            <a:t>years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1" dirty="0"/>
                            <a:t>1.78 years</a:t>
                          </a:r>
                          <a:endParaRPr lang="ko-Kore-KR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3</a:t>
                          </a:r>
                          <a:r>
                            <a:rPr lang="en-US" altLang="ko-KR" sz="1800" dirty="0"/>
                            <a:t>.26</a:t>
                          </a:r>
                          <a:r>
                            <a:rPr lang="ko-KR" altLang="en-US" sz="1800" dirty="0"/>
                            <a:t> </a:t>
                          </a:r>
                          <a:r>
                            <a:rPr lang="en-US" altLang="ko-KR" sz="1800" dirty="0"/>
                            <a:t>days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5450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25" t="-403333" r="-301875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2,280 years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457 years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2</a:t>
                          </a:r>
                          <a:r>
                            <a:rPr lang="en-US" altLang="ko-KR" sz="1800" dirty="0"/>
                            <a:t>.28</a:t>
                          </a:r>
                          <a:r>
                            <a:rPr lang="ko-KR" altLang="en-US" sz="1800" dirty="0"/>
                            <a:t> </a:t>
                          </a:r>
                          <a:r>
                            <a:rPr lang="en-US" altLang="ko-KR" sz="1800" dirty="0"/>
                            <a:t>years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45898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25" t="-520690" r="-301875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585,000 years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117,000 years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5</a:t>
                          </a:r>
                          <a:r>
                            <a:rPr lang="en-US" altLang="ko-KR" sz="1800" dirty="0"/>
                            <a:t>85</a:t>
                          </a:r>
                          <a:r>
                            <a:rPr lang="ko-KR" altLang="en-US" sz="1800" dirty="0"/>
                            <a:t> </a:t>
                          </a:r>
                          <a:r>
                            <a:rPr lang="en-US" altLang="ko-KR" sz="1800" dirty="0"/>
                            <a:t>years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35549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2FE47536-0122-8407-6AB7-AA7681127C3C}"/>
              </a:ext>
            </a:extLst>
          </p:cNvPr>
          <p:cNvSpPr/>
          <p:nvPr/>
        </p:nvSpPr>
        <p:spPr>
          <a:xfrm>
            <a:off x="7843080" y="3535502"/>
            <a:ext cx="2042445" cy="76556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7CB3EE-4655-A922-4530-FDFEE9C272C4}"/>
              </a:ext>
            </a:extLst>
          </p:cNvPr>
          <p:cNvSpPr txBox="1"/>
          <p:nvPr/>
        </p:nvSpPr>
        <p:spPr>
          <a:xfrm>
            <a:off x="9262992" y="5031853"/>
            <a:ext cx="292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C00000"/>
                </a:solidFill>
              </a:rPr>
              <a:t>: near-term </a:t>
            </a:r>
            <a:r>
              <a:rPr lang="en" altLang="ko-Kore-KR" b="1" dirty="0">
                <a:solidFill>
                  <a:srgbClr val="C00000"/>
                </a:solidFill>
              </a:rPr>
              <a:t>and plausible</a:t>
            </a:r>
            <a:endParaRPr kumimoji="1" lang="ko-Kore-KR" altLang="en-US" b="1" dirty="0">
              <a:solidFill>
                <a:srgbClr val="C0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8B58B1-7CE5-0679-D071-D02875A3E0AF}"/>
              </a:ext>
            </a:extLst>
          </p:cNvPr>
          <p:cNvSpPr/>
          <p:nvPr/>
        </p:nvSpPr>
        <p:spPr>
          <a:xfrm>
            <a:off x="8377042" y="5068940"/>
            <a:ext cx="952815" cy="29515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F7911B-5CE0-025D-F059-C2BCBF1A9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578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658CB825-FD76-324E-DD20-F47C55BA4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ore-KR" b="1" dirty="0"/>
              <a:t>Grover parallelization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847660-070A-AF6F-1E52-EF1F72B641DD}"/>
                  </a:ext>
                </a:extLst>
              </p:cNvPr>
              <p:cNvSpPr txBox="1"/>
              <p:nvPr/>
            </p:nvSpPr>
            <p:spPr>
              <a:xfrm>
                <a:off x="132520" y="1168257"/>
                <a:ext cx="11807015" cy="5302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200" b="1" dirty="0">
                    <a:solidFill>
                      <a:srgbClr val="C00000"/>
                    </a:solidFill>
                    <a:sym typeface="Wingdings" pitchFamily="2" charset="2"/>
                  </a:rPr>
                  <a:t>Poor performance</a:t>
                </a:r>
                <a:r>
                  <a:rPr kumimoji="1" lang="en-US" altLang="ko-KR" sz="2200" dirty="0">
                    <a:sym typeface="Wingdings" pitchFamily="2" charset="2"/>
                  </a:rPr>
                  <a:t> of Grover </a:t>
                </a:r>
                <a:r>
                  <a:rPr kumimoji="1" lang="en-US" altLang="ko-KR" sz="2200" dirty="0">
                    <a:solidFill>
                      <a:schemeClr val="tx1"/>
                    </a:solidFill>
                    <a:sym typeface="Wingdings" pitchFamily="2" charset="2"/>
                  </a:rPr>
                  <a:t>parallelization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>
                    <a:solidFill>
                      <a:schemeClr val="tx1"/>
                    </a:solidFill>
                    <a:sym typeface="Wingdings" pitchFamily="2" charset="2"/>
                  </a:rPr>
                  <a:t>If we operate Grover Instances</a:t>
                </a:r>
                <a:r>
                  <a:rPr kumimoji="1" lang="ko-KR" altLang="en-US" sz="220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:r>
                  <a:rPr kumimoji="1" lang="en-US" altLang="ko-KR" sz="2200" dirty="0">
                    <a:solidFill>
                      <a:schemeClr val="tx1"/>
                    </a:solidFill>
                    <a:sym typeface="Wingdings" pitchFamily="2" charset="2"/>
                  </a:rPr>
                  <a:t>of </a:t>
                </a:r>
                <a14:m>
                  <m:oMath xmlns:m="http://schemas.openxmlformats.org/officeDocument/2006/math">
                    <m:r>
                      <a:rPr kumimoji="1" lang="en-US" altLang="ko-KR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𝑆</m:t>
                    </m:r>
                    <m:r>
                      <a:rPr kumimoji="1" lang="en-US" altLang="ko-KR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kumimoji="1" lang="en-US" altLang="ko-KR" sz="2200" dirty="0">
                    <a:solidFill>
                      <a:schemeClr val="tx1"/>
                    </a:solidFill>
                    <a:sym typeface="Wingdings" pitchFamily="2" charset="2"/>
                  </a:rPr>
                  <a:t>in parallel,</a:t>
                </a:r>
                <a:r>
                  <a:rPr kumimoji="1" lang="ko-KR" altLang="en-US" sz="220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:r>
                  <a:rPr kumimoji="1" lang="en-US" altLang="ko-KR" sz="2200" dirty="0">
                    <a:solidFill>
                      <a:schemeClr val="tx1"/>
                    </a:solidFill>
                    <a:sym typeface="Wingdings" pitchFamily="2" charset="2"/>
                  </a:rPr>
                  <a:t>depth is only reduced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ko-K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</m:t>
                        </m:r>
                      </m:e>
                    </m:rad>
                  </m:oMath>
                </a14:m>
                <a:r>
                  <a:rPr kumimoji="1" lang="en-US" altLang="ko-KR" sz="2200" dirty="0">
                    <a:solidFill>
                      <a:schemeClr val="tx1"/>
                    </a:solidFill>
                    <a:sym typeface="Wingdings" pitchFamily="2" charset="2"/>
                  </a:rPr>
                  <a:t>.</a:t>
                </a:r>
              </a:p>
              <a:p>
                <a:r>
                  <a:rPr kumimoji="1" lang="en-US" altLang="ko-KR" sz="1800" dirty="0">
                    <a:sym typeface="Wingdings" pitchFamily="2" charset="2"/>
                  </a:rPr>
                  <a:t>               </a:t>
                </a:r>
                <a:r>
                  <a:rPr kumimoji="1" lang="en-US" altLang="ko-KR" sz="2200" dirty="0">
                    <a:sym typeface="Wingdings" pitchFamily="2" charset="2"/>
                  </a:rPr>
                  <a:t> The</a:t>
                </a:r>
                <a:r>
                  <a:rPr kumimoji="1" lang="ko-KR" altLang="en-US" sz="22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2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𝐃</m:t>
                    </m:r>
                    <m:r>
                      <a:rPr kumimoji="1" lang="en-US" altLang="ko-KR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𝑾</m:t>
                    </m:r>
                  </m:oMath>
                </a14:m>
                <a:r>
                  <a:rPr kumimoji="1" lang="en-US" altLang="ko-KR" sz="2200" b="1" dirty="0">
                    <a:solidFill>
                      <a:schemeClr val="tx1"/>
                    </a:solidFill>
                    <a:sym typeface="Wingdings" pitchFamily="2" charset="2"/>
                  </a:rPr>
                  <a:t>-cost (Depth </a:t>
                </a:r>
                <a14:m>
                  <m:oMath xmlns:m="http://schemas.openxmlformats.org/officeDocument/2006/math">
                    <m:r>
                      <a:rPr kumimoji="1" lang="en-US" altLang="ko-KR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×</m:t>
                    </m:r>
                  </m:oMath>
                </a14:m>
                <a:r>
                  <a:rPr kumimoji="1" lang="en-US" altLang="ko-KR" sz="2200" b="1" dirty="0">
                    <a:solidFill>
                      <a:schemeClr val="tx1"/>
                    </a:solidFill>
                    <a:sym typeface="Wingdings" pitchFamily="2" charset="2"/>
                  </a:rPr>
                  <a:t> Width)</a:t>
                </a:r>
                <a:r>
                  <a:rPr kumimoji="1" lang="en-US" altLang="ko-KR" sz="2200" dirty="0">
                    <a:sym typeface="Wingdings" pitchFamily="2" charset="2"/>
                  </a:rPr>
                  <a:t> is transformed to</a:t>
                </a:r>
                <a:r>
                  <a:rPr kumimoji="1" lang="ko-KR" altLang="en-US" sz="2200" dirty="0">
                    <a:sym typeface="Wingdings" pitchFamily="2" charset="2"/>
                  </a:rPr>
                  <a:t> </a:t>
                </a:r>
                <a:r>
                  <a:rPr kumimoji="1" lang="en-US" altLang="ko-KR" sz="2200" dirty="0">
                    <a:sym typeface="Wingdings" pitchFamily="2" charset="2"/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𝑫</m:t>
                        </m:r>
                      </m:e>
                      <m:sup>
                        <m:r>
                          <a:rPr kumimoji="1" lang="en-US" altLang="ko-KR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𝟐</m:t>
                        </m:r>
                      </m:sup>
                    </m:sSup>
                    <m:r>
                      <a:rPr kumimoji="1" lang="en-US" altLang="ko-KR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𝑾</m:t>
                    </m:r>
                  </m:oMath>
                </a14:m>
                <a:r>
                  <a:rPr kumimoji="1" lang="en-US" altLang="ko-KR" sz="2200" b="1" dirty="0">
                    <a:solidFill>
                      <a:schemeClr val="tx1"/>
                    </a:solidFill>
                    <a:sym typeface="Wingdings" pitchFamily="2" charset="2"/>
                  </a:rPr>
                  <a:t>-cost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kumimoji="1" lang="en-US" altLang="ko-KR" sz="2200" b="1" dirty="0">
                            <a:solidFill>
                              <a:schemeClr val="tx1"/>
                            </a:solidFill>
                            <a:sym typeface="Wingdings" pitchFamily="2" charset="2"/>
                          </a:rPr>
                          <m:t>Depth</m:t>
                        </m:r>
                      </m:e>
                      <m:sup>
                        <m:r>
                          <a:rPr kumimoji="1" lang="en-US" altLang="ko-KR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1" lang="en-US" altLang="ko-KR" sz="2200" b="1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2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×</m:t>
                    </m:r>
                  </m:oMath>
                </a14:m>
                <a:r>
                  <a:rPr kumimoji="1" lang="en-US" altLang="ko-KR" sz="2200" b="1" dirty="0">
                    <a:solidFill>
                      <a:schemeClr val="tx1"/>
                    </a:solidFill>
                    <a:sym typeface="Wingdings" pitchFamily="2" charset="2"/>
                  </a:rPr>
                  <a:t> Width)</a:t>
                </a:r>
                <a:endParaRPr kumimoji="1" lang="en-US" altLang="ko-KR" sz="2200" b="1" dirty="0">
                  <a:solidFill>
                    <a:schemeClr val="tx1"/>
                  </a:solidFill>
                </a:endParaRPr>
              </a:p>
              <a:p>
                <a:endParaRPr kumimoji="1" lang="en-US" altLang="ko-Kore-KR" dirty="0"/>
              </a:p>
              <a:p>
                <a:r>
                  <a:rPr kumimoji="1" lang="en-US" altLang="ko-Kore-KR" dirty="0"/>
                  <a:t>	Example) if we want to </a:t>
                </a:r>
                <a:r>
                  <a:rPr kumimoji="1" lang="en-US" altLang="ko-Kore-KR" b="1" dirty="0">
                    <a:solidFill>
                      <a:srgbClr val="C00000"/>
                    </a:solidFill>
                  </a:rPr>
                  <a:t>reduce the depth</a:t>
                </a:r>
                <a:r>
                  <a:rPr kumimoji="1" lang="en-US" altLang="ko-Kore-KR" dirty="0"/>
                  <a:t> </a:t>
                </a:r>
                <a:r>
                  <a:rPr kumimoji="1" lang="en-US" altLang="ko-Kore-KR" b="1" dirty="0">
                    <a:solidFill>
                      <a:srgbClr val="C00000"/>
                    </a:solidFill>
                  </a:rPr>
                  <a:t>by half (i.e., 1/2)</a:t>
                </a:r>
                <a:r>
                  <a:rPr kumimoji="1" lang="en-US" altLang="ko-Kore-KR" dirty="0"/>
                  <a:t>, width is </a:t>
                </a:r>
                <a:r>
                  <a:rPr kumimoji="1" lang="en-US" altLang="ko-Kore-KR" b="1" dirty="0">
                    <a:solidFill>
                      <a:srgbClr val="C00000"/>
                    </a:solidFill>
                  </a:rPr>
                  <a:t>increased by a factor of 4 (S=4)</a:t>
                </a:r>
              </a:p>
              <a:p>
                <a:endParaRPr kumimoji="1" lang="en-US" altLang="ko-Kore-KR" dirty="0"/>
              </a:p>
              <a:p>
                <a:endParaRPr kumimoji="1" lang="en-US" altLang="ko-Kore-KR" dirty="0"/>
              </a:p>
              <a:p>
                <a:endParaRPr kumimoji="1" lang="en-US" altLang="ko-Kore-KR" dirty="0"/>
              </a:p>
              <a:p>
                <a:endParaRPr kumimoji="1" lang="en-US" altLang="ko-Kore-KR" dirty="0"/>
              </a:p>
              <a:p>
                <a:endParaRPr kumimoji="1" lang="en-US" altLang="ko-Kore-KR" dirty="0"/>
              </a:p>
              <a:p>
                <a:endParaRPr kumimoji="1" lang="en-US" altLang="ko-Kore-KR" dirty="0"/>
              </a:p>
              <a:p>
                <a:endParaRPr kumimoji="1" lang="en-US" altLang="ko-Kore-KR" dirty="0"/>
              </a:p>
              <a:p>
                <a:endParaRPr kumimoji="1" lang="en-US" altLang="ko-Kore-KR" dirty="0"/>
              </a:p>
              <a:p>
                <a:endParaRPr kumimoji="1" lang="en-US" altLang="ko-Kore-KR" dirty="0"/>
              </a:p>
              <a:p>
                <a:endParaRPr kumimoji="1" lang="en-US" altLang="ko-Kore-KR" dirty="0"/>
              </a:p>
              <a:p>
                <a:endParaRPr kumimoji="1" lang="en-US" altLang="ko-Kore-KR" dirty="0"/>
              </a:p>
              <a:p>
                <a:endParaRPr kumimoji="1" lang="en-US" altLang="ko-Kore-KR" dirty="0"/>
              </a:p>
              <a:p>
                <a:endParaRPr kumimoji="1" lang="ko-Kore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847660-070A-AF6F-1E52-EF1F72B64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20" y="1168257"/>
                <a:ext cx="11807015" cy="5302542"/>
              </a:xfrm>
              <a:prstGeom prst="rect">
                <a:avLst/>
              </a:prstGeom>
              <a:blipFill>
                <a:blip r:embed="rId2"/>
                <a:stretch>
                  <a:fillRect l="-644" t="-95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7917B18E-B41A-A100-7C95-698F56E98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138" y="3506915"/>
            <a:ext cx="1505065" cy="56031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F1CA3-490F-3BE3-F266-C2FAB11F0381}"/>
                  </a:ext>
                </a:extLst>
              </p:cNvPr>
              <p:cNvSpPr txBox="1"/>
              <p:nvPr/>
            </p:nvSpPr>
            <p:spPr>
              <a:xfrm>
                <a:off x="3498455" y="2942545"/>
                <a:ext cx="235641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b="1" dirty="0"/>
                  <a:t>Depth </a:t>
                </a:r>
                <a:r>
                  <a:rPr kumimoji="1" lang="en-US" altLang="ko-Kore-KR" b="1" dirty="0">
                    <a:sym typeface="Wingdings" pitchFamily="2" charset="2"/>
                  </a:rPr>
                  <a:t> </a:t>
                </a:r>
                <a:r>
                  <a:rPr kumimoji="1" lang="en-US" altLang="ko-Kore-KR" b="1" dirty="0">
                    <a:solidFill>
                      <a:srgbClr val="C00000"/>
                    </a:solidFill>
                  </a:rPr>
                  <a:t>1/2</a:t>
                </a:r>
                <a:r>
                  <a:rPr kumimoji="1" lang="en-US" altLang="ko-Kore-KR" b="1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ko-Kore-KR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kumimoji="1" lang="en-US" altLang="ko-Kore-KR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F1CA3-490F-3BE3-F266-C2FAB11F0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455" y="2942545"/>
                <a:ext cx="2356414" cy="369332"/>
              </a:xfrm>
              <a:prstGeom prst="rect">
                <a:avLst/>
              </a:prstGeom>
              <a:blipFill>
                <a:blip r:embed="rId4"/>
                <a:stretch>
                  <a:fillRect l="-2151" t="-10000" b="-2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왼쪽 대괄호[L] 19">
            <a:extLst>
              <a:ext uri="{FF2B5EF4-FFF2-40B4-BE49-F238E27FC236}">
                <a16:creationId xmlns:a16="http://schemas.microsoft.com/office/drawing/2014/main" id="{C19E3D1A-6179-1D72-4A0E-4E4745C6C18B}"/>
              </a:ext>
            </a:extLst>
          </p:cNvPr>
          <p:cNvSpPr/>
          <p:nvPr/>
        </p:nvSpPr>
        <p:spPr>
          <a:xfrm rot="5400000">
            <a:off x="4240549" y="1942133"/>
            <a:ext cx="172833" cy="2962333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21" name="왼쪽 대괄호[L] 20">
            <a:extLst>
              <a:ext uri="{FF2B5EF4-FFF2-40B4-BE49-F238E27FC236}">
                <a16:creationId xmlns:a16="http://schemas.microsoft.com/office/drawing/2014/main" id="{8D260486-CA26-4561-DBF8-682A7B1A977D}"/>
              </a:ext>
            </a:extLst>
          </p:cNvPr>
          <p:cNvSpPr/>
          <p:nvPr/>
        </p:nvSpPr>
        <p:spPr>
          <a:xfrm>
            <a:off x="2522655" y="3700994"/>
            <a:ext cx="128401" cy="2006073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FEB530-5A66-D102-CB19-FDBC7E6DB050}"/>
              </a:ext>
            </a:extLst>
          </p:cNvPr>
          <p:cNvSpPr txBox="1"/>
          <p:nvPr/>
        </p:nvSpPr>
        <p:spPr>
          <a:xfrm>
            <a:off x="1057381" y="4380864"/>
            <a:ext cx="1410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/>
              <a:t>Width </a:t>
            </a:r>
            <a:r>
              <a:rPr kumimoji="1" lang="en-US" altLang="ko-Kore-KR" b="1" dirty="0">
                <a:sym typeface="Wingdings" pitchFamily="2" charset="2"/>
              </a:rPr>
              <a:t> </a:t>
            </a:r>
            <a:r>
              <a:rPr kumimoji="1" lang="en-US" altLang="ko-Kore-KR" b="1" dirty="0">
                <a:solidFill>
                  <a:srgbClr val="C00000"/>
                </a:solidFill>
                <a:sym typeface="Wingdings" pitchFamily="2" charset="2"/>
              </a:rPr>
              <a:t>X 4</a:t>
            </a:r>
            <a:endParaRPr kumimoji="1" lang="en-US" altLang="ko-Kore-KR" b="1" dirty="0">
              <a:solidFill>
                <a:srgbClr val="C00000"/>
              </a:solidFill>
            </a:endParaRPr>
          </a:p>
          <a:p>
            <a:pPr algn="ctr"/>
            <a:r>
              <a:rPr kumimoji="1" lang="en-US" altLang="ko-Kore-KR" b="1" dirty="0"/>
              <a:t>(Qubits)</a:t>
            </a:r>
            <a:endParaRPr kumimoji="1" lang="ko-Kore-KR" altLang="en-US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1AE3BF8-4AD1-1C4D-9DD7-53FB1DAB0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989" y="4105473"/>
            <a:ext cx="1505065" cy="56031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B3C75E0-353C-C325-DD41-87E36A52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255" y="4704031"/>
            <a:ext cx="1505065" cy="56031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D374197-1FB9-F3BF-BF73-452A62A83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255" y="5308303"/>
            <a:ext cx="1505065" cy="56031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5BE3071-EA34-994F-4421-FF5478A389C4}"/>
              </a:ext>
            </a:extLst>
          </p:cNvPr>
          <p:cNvSpPr txBox="1"/>
          <p:nvPr/>
        </p:nvSpPr>
        <p:spPr>
          <a:xfrm>
            <a:off x="3101103" y="29486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/>
              <a:t>Full</a:t>
            </a:r>
            <a:endParaRPr kumimoji="1" lang="ko-Kore-KR" altLang="en-US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60657C-523B-7BBE-B294-F5AE05226C14}"/>
              </a:ext>
            </a:extLst>
          </p:cNvPr>
          <p:cNvSpPr txBox="1"/>
          <p:nvPr/>
        </p:nvSpPr>
        <p:spPr>
          <a:xfrm>
            <a:off x="1582142" y="6147907"/>
            <a:ext cx="9274912" cy="461665"/>
          </a:xfrm>
          <a:prstGeom prst="rect">
            <a:avLst/>
          </a:prstGeom>
          <a:solidFill>
            <a:schemeClr val="tx1">
              <a:lumMod val="50000"/>
              <a:lumOff val="50000"/>
              <a:alpha val="33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ko-Kore-KR" sz="2400" dirty="0"/>
              <a:t>This is why we should optimize the depth for Grover’s key search !!</a:t>
            </a:r>
            <a:endParaRPr lang="ko-Kore-KR" altLang="en-US" sz="2400" dirty="0"/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EF778E05-104E-2A8C-3640-DB785AAE0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0110046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[CLEAN]_CryptoCraft Lab PPT 양식" id="{C857747E-773F-0149-A99B-DB5D302AE04D}" vid="{4E2A9A85-F615-B14F-8677-23C0816A525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CryptoCraft 테마</Template>
  <TotalTime>3205</TotalTime>
  <Words>1309</Words>
  <Application>Microsoft Macintosh PowerPoint</Application>
  <PresentationFormat>와이드스크린</PresentationFormat>
  <Paragraphs>288</Paragraphs>
  <Slides>21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맑은 고딕</vt:lpstr>
      <vt:lpstr>NimbusRomNo9L</vt:lpstr>
      <vt:lpstr>Arial</vt:lpstr>
      <vt:lpstr>Cambria Math</vt:lpstr>
      <vt:lpstr>Wingdings</vt:lpstr>
      <vt:lpstr>제목 테마</vt:lpstr>
      <vt:lpstr>PowerPoint 프레젠테이션</vt:lpstr>
      <vt:lpstr>PowerPoint 프레젠테이션</vt:lpstr>
      <vt:lpstr>Contributions</vt:lpstr>
      <vt:lpstr>Quantum Computing</vt:lpstr>
      <vt:lpstr>Quantum Computing</vt:lpstr>
      <vt:lpstr>Cryptosystems in Quantum World</vt:lpstr>
      <vt:lpstr>Grover’s Algorithm</vt:lpstr>
      <vt:lpstr>Maximum Depth (MAXDEPTH)</vt:lpstr>
      <vt:lpstr>Grover parallelization</vt:lpstr>
      <vt:lpstr>Basic Quantum Gates</vt:lpstr>
      <vt:lpstr>Toffoli gate</vt:lpstr>
      <vt:lpstr>HIGHT quantum circuit</vt:lpstr>
      <vt:lpstr>HIGHT quantum circuit</vt:lpstr>
      <vt:lpstr>HIGHT quantum circuit</vt:lpstr>
      <vt:lpstr>HIGHT quantum circuit</vt:lpstr>
      <vt:lpstr>LEA quantum circuit</vt:lpstr>
      <vt:lpstr>LEA quantum circuit</vt:lpstr>
      <vt:lpstr>LEA quantum circuit</vt:lpstr>
      <vt:lpstr>Evaluation of Post-Quantum Security</vt:lpstr>
      <vt:lpstr>Conclusion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장경배</dc:creator>
  <cp:lastModifiedBy>장경배</cp:lastModifiedBy>
  <cp:revision>8</cp:revision>
  <dcterms:created xsi:type="dcterms:W3CDTF">2024-06-12T06:11:41Z</dcterms:created>
  <dcterms:modified xsi:type="dcterms:W3CDTF">2024-07-30T06:38:35Z</dcterms:modified>
</cp:coreProperties>
</file>